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81">
          <p15:clr>
            <a:srgbClr val="A4A3A4"/>
          </p15:clr>
        </p15:guide>
        <p15:guide id="2" pos="3840">
          <p15:clr>
            <a:srgbClr val="A4A3A4"/>
          </p15:clr>
        </p15:guide>
        <p15:guide id="3" pos="2910">
          <p15:clr>
            <a:srgbClr val="A4A3A4"/>
          </p15:clr>
        </p15:guide>
        <p15:guide id="4" orient="horz" pos="123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i4amQbmJ14ycsrMBOFNq3Y0M8y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645" y="56"/>
      </p:cViewPr>
      <p:guideLst>
        <p:guide orient="horz" pos="981"/>
        <p:guide pos="3840"/>
        <p:guide pos="2910"/>
        <p:guide orient="horz" pos="12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3" name="Google Shape;153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ru-RU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9" name="Google Shape;159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ru-RU" sz="1300"/>
              <a:t>В центре проекта-маяка будет логистическая операция - перевозка дронами (руб / кг * км)</a:t>
            </a:r>
            <a:endParaRPr sz="1300"/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ru-RU" sz="1300"/>
              <a:t>Фокус на экстремальных (труднодоступных) низко заселенных регионах</a:t>
            </a:r>
            <a:endParaRPr sz="1300"/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ru-RU" sz="1300"/>
              <a:t>Важна не скорость, а постоянная высокая частотность (интенсивность) доставки, чтобы гарантировать Just-in-Time (в т.ч. в неблагоприятных метеоусловиях)</a:t>
            </a:r>
            <a:endParaRPr sz="1300"/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ru-RU" sz="1300"/>
              <a:t>Есть запрос на максимизацию количества производителей и эксплуатантов БПЛА, в т.ч. региональных</a:t>
            </a:r>
            <a:endParaRPr sz="1300"/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ru-RU" sz="1300"/>
              <a:t>Критичная роль НТИ (Aeronet/AeroNext) в вовлечении в проект предпринимателей и широкого сообщества разработчиков.</a:t>
            </a:r>
            <a:endParaRPr sz="13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/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ru-RU" sz="1300">
                <a:highlight>
                  <a:srgbClr val="FCE5CD"/>
                </a:highlight>
              </a:rPr>
              <a:t>А</a:t>
            </a:r>
            <a:endParaRPr sz="1300" b="1">
              <a:highlight>
                <a:srgbClr val="FCE5CD"/>
              </a:highlight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ru-RU" sz="1300">
                <a:highlight>
                  <a:srgbClr val="FCE5CD"/>
                </a:highlight>
              </a:rPr>
              <a:t>пробация ключевых технологических решений и нового регулирования грузовых авиаперевозок на БВС в целях системного масштабирования эффективных результатов на весь рынок гражданских беспилотных авиационных систем</a:t>
            </a:r>
            <a:endParaRPr sz="1300" b="1">
              <a:highlight>
                <a:srgbClr val="FCE5CD"/>
              </a:highlight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0" name="Google Shape;160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ru-RU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88" name="Google Shape;18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>
  <p:cSld name="Титульный слайд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oogle Shape;21;p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2" name="Google Shape;22;p6"/>
            <p:cNvSpPr/>
            <p:nvPr/>
          </p:nvSpPr>
          <p:spPr>
            <a:xfrm>
              <a:off x="0" y="0"/>
              <a:ext cx="7306811" cy="6858000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3" name="Google Shape;23;p6"/>
            <p:cNvPicPr preferRelativeResize="0"/>
            <p:nvPr/>
          </p:nvPicPr>
          <p:blipFill rotWithShape="1">
            <a:blip r:embed="rId2">
              <a:alphaModFix/>
            </a:blip>
            <a:srcRect l="41915" r="12581"/>
            <a:stretch/>
          </p:blipFill>
          <p:spPr>
            <a:xfrm>
              <a:off x="6644640" y="0"/>
              <a:ext cx="5547360" cy="6858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4" name="Google Shape;24;p6"/>
          <p:cNvSpPr txBox="1">
            <a:spLocks noGrp="1"/>
          </p:cNvSpPr>
          <p:nvPr>
            <p:ph type="ctrTitle"/>
          </p:nvPr>
        </p:nvSpPr>
        <p:spPr>
          <a:xfrm>
            <a:off x="425450" y="2329346"/>
            <a:ext cx="6357090" cy="2649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Arial"/>
              <a:buNone/>
              <a:defRPr sz="44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ubTitle" idx="1"/>
          </p:nvPr>
        </p:nvSpPr>
        <p:spPr>
          <a:xfrm>
            <a:off x="425450" y="5181262"/>
            <a:ext cx="6357090" cy="1276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6" name="Google Shape;26;p6"/>
          <p:cNvSpPr/>
          <p:nvPr/>
        </p:nvSpPr>
        <p:spPr>
          <a:xfrm rot="10800000">
            <a:off x="0" y="0"/>
            <a:ext cx="1823300" cy="1877406"/>
          </a:xfrm>
          <a:custGeom>
            <a:avLst/>
            <a:gdLst/>
            <a:ahLst/>
            <a:cxnLst/>
            <a:rect l="l" t="t" r="r" b="b"/>
            <a:pathLst>
              <a:path w="1823300" h="1877406" extrusionOk="0">
                <a:moveTo>
                  <a:pt x="1823300" y="1877406"/>
                </a:moveTo>
                <a:lnTo>
                  <a:pt x="51609" y="1877406"/>
                </a:lnTo>
                <a:lnTo>
                  <a:pt x="30346" y="1794714"/>
                </a:lnTo>
                <a:cubicBezTo>
                  <a:pt x="10449" y="1697479"/>
                  <a:pt x="0" y="1596802"/>
                  <a:pt x="0" y="1493685"/>
                </a:cubicBezTo>
                <a:cubicBezTo>
                  <a:pt x="0" y="668746"/>
                  <a:pt x="668746" y="0"/>
                  <a:pt x="1493685" y="0"/>
                </a:cubicBezTo>
                <a:cubicBezTo>
                  <a:pt x="1596802" y="0"/>
                  <a:pt x="1697479" y="10449"/>
                  <a:pt x="1794714" y="30347"/>
                </a:cubicBezTo>
                <a:lnTo>
                  <a:pt x="1823300" y="37697"/>
                </a:lnTo>
                <a:close/>
              </a:path>
            </a:pathLst>
          </a:custGeom>
          <a:gradFill>
            <a:gsLst>
              <a:gs pos="0">
                <a:srgbClr val="FFE0CC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6"/>
          <p:cNvSpPr/>
          <p:nvPr/>
        </p:nvSpPr>
        <p:spPr>
          <a:xfrm>
            <a:off x="5665386" y="467179"/>
            <a:ext cx="6193972" cy="6193970"/>
          </a:xfrm>
          <a:prstGeom prst="arc">
            <a:avLst>
              <a:gd name="adj1" fmla="val 16200000"/>
              <a:gd name="adj2" fmla="val 4581157"/>
            </a:avLst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" name="Google Shape;28;p6"/>
          <p:cNvGrpSpPr/>
          <p:nvPr/>
        </p:nvGrpSpPr>
        <p:grpSpPr>
          <a:xfrm>
            <a:off x="422226" y="511394"/>
            <a:ext cx="3865542" cy="1266567"/>
            <a:chOff x="402563" y="539084"/>
            <a:chExt cx="3133951" cy="1026857"/>
          </a:xfrm>
        </p:grpSpPr>
        <p:cxnSp>
          <p:nvCxnSpPr>
            <p:cNvPr id="29" name="Google Shape;29;p6"/>
            <p:cNvCxnSpPr/>
            <p:nvPr/>
          </p:nvCxnSpPr>
          <p:spPr>
            <a:xfrm>
              <a:off x="413735" y="1312171"/>
              <a:ext cx="373304" cy="0"/>
            </a:xfrm>
            <a:prstGeom prst="straightConnector1">
              <a:avLst/>
            </a:prstGeom>
            <a:noFill/>
            <a:ln w="9525" cap="flat" cmpd="sng">
              <a:solidFill>
                <a:srgbClr val="F7593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0" name="Google Shape;30;p6"/>
            <p:cNvCxnSpPr/>
            <p:nvPr/>
          </p:nvCxnSpPr>
          <p:spPr>
            <a:xfrm>
              <a:off x="784362" y="1312171"/>
              <a:ext cx="484193" cy="0"/>
            </a:xfrm>
            <a:prstGeom prst="straightConnector1">
              <a:avLst/>
            </a:prstGeom>
            <a:noFill/>
            <a:ln w="9525" cap="flat" cmpd="sng">
              <a:solidFill>
                <a:srgbClr val="FA9A88">
                  <a:alpha val="60000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1" name="Google Shape;31;p6"/>
            <p:cNvSpPr/>
            <p:nvPr/>
          </p:nvSpPr>
          <p:spPr>
            <a:xfrm>
              <a:off x="422567" y="539084"/>
              <a:ext cx="125024" cy="206129"/>
            </a:xfrm>
            <a:custGeom>
              <a:avLst/>
              <a:gdLst/>
              <a:ahLst/>
              <a:cxnLst/>
              <a:rect l="l" t="t" r="r" b="b"/>
              <a:pathLst>
                <a:path w="51" h="74" extrusionOk="0">
                  <a:moveTo>
                    <a:pt x="42" y="4"/>
                  </a:moveTo>
                  <a:cubicBezTo>
                    <a:pt x="42" y="2"/>
                    <a:pt x="44" y="0"/>
                    <a:pt x="47" y="0"/>
                  </a:cubicBezTo>
                  <a:cubicBezTo>
                    <a:pt x="49" y="0"/>
                    <a:pt x="51" y="2"/>
                    <a:pt x="51" y="4"/>
                  </a:cubicBezTo>
                  <a:cubicBezTo>
                    <a:pt x="51" y="70"/>
                    <a:pt x="51" y="70"/>
                    <a:pt x="51" y="70"/>
                  </a:cubicBezTo>
                  <a:cubicBezTo>
                    <a:pt x="51" y="72"/>
                    <a:pt x="49" y="74"/>
                    <a:pt x="47" y="74"/>
                  </a:cubicBezTo>
                  <a:cubicBezTo>
                    <a:pt x="44" y="74"/>
                    <a:pt x="42" y="72"/>
                    <a:pt x="42" y="70"/>
                  </a:cubicBezTo>
                  <a:cubicBezTo>
                    <a:pt x="42" y="42"/>
                    <a:pt x="42" y="42"/>
                    <a:pt x="42" y="42"/>
                  </a:cubicBezTo>
                  <a:cubicBezTo>
                    <a:pt x="9" y="42"/>
                    <a:pt x="9" y="42"/>
                    <a:pt x="9" y="42"/>
                  </a:cubicBezTo>
                  <a:cubicBezTo>
                    <a:pt x="9" y="70"/>
                    <a:pt x="9" y="70"/>
                    <a:pt x="9" y="70"/>
                  </a:cubicBezTo>
                  <a:cubicBezTo>
                    <a:pt x="9" y="72"/>
                    <a:pt x="7" y="74"/>
                    <a:pt x="4" y="74"/>
                  </a:cubicBezTo>
                  <a:cubicBezTo>
                    <a:pt x="2" y="74"/>
                    <a:pt x="0" y="72"/>
                    <a:pt x="0" y="7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34"/>
                    <a:pt x="9" y="34"/>
                    <a:pt x="9" y="34"/>
                  </a:cubicBezTo>
                  <a:cubicBezTo>
                    <a:pt x="42" y="34"/>
                    <a:pt x="42" y="34"/>
                    <a:pt x="42" y="34"/>
                  </a:cubicBezTo>
                  <a:lnTo>
                    <a:pt x="42" y="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6"/>
            <p:cNvSpPr/>
            <p:nvPr/>
          </p:nvSpPr>
          <p:spPr>
            <a:xfrm>
              <a:off x="579264" y="599599"/>
              <a:ext cx="105021" cy="145614"/>
            </a:xfrm>
            <a:custGeom>
              <a:avLst/>
              <a:gdLst/>
              <a:ahLst/>
              <a:cxnLst/>
              <a:rect l="l" t="t" r="r" b="b"/>
              <a:pathLst>
                <a:path w="43" h="52" extrusionOk="0">
                  <a:moveTo>
                    <a:pt x="38" y="52"/>
                  </a:moveTo>
                  <a:cubicBezTo>
                    <a:pt x="36" y="52"/>
                    <a:pt x="34" y="51"/>
                    <a:pt x="33" y="50"/>
                  </a:cubicBezTo>
                  <a:cubicBezTo>
                    <a:pt x="32" y="49"/>
                    <a:pt x="32" y="48"/>
                    <a:pt x="31" y="47"/>
                  </a:cubicBezTo>
                  <a:cubicBezTo>
                    <a:pt x="27" y="51"/>
                    <a:pt x="22" y="52"/>
                    <a:pt x="17" y="52"/>
                  </a:cubicBezTo>
                  <a:cubicBezTo>
                    <a:pt x="5" y="52"/>
                    <a:pt x="0" y="46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28"/>
                    <a:pt x="5" y="22"/>
                    <a:pt x="18" y="22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9" y="12"/>
                    <a:pt x="28" y="8"/>
                    <a:pt x="19" y="8"/>
                  </a:cubicBezTo>
                  <a:cubicBezTo>
                    <a:pt x="14" y="8"/>
                    <a:pt x="11" y="9"/>
                    <a:pt x="9" y="10"/>
                  </a:cubicBezTo>
                  <a:cubicBezTo>
                    <a:pt x="8" y="11"/>
                    <a:pt x="8" y="11"/>
                    <a:pt x="7" y="11"/>
                  </a:cubicBezTo>
                  <a:cubicBezTo>
                    <a:pt x="5" y="11"/>
                    <a:pt x="3" y="9"/>
                    <a:pt x="3" y="7"/>
                  </a:cubicBezTo>
                  <a:cubicBezTo>
                    <a:pt x="3" y="6"/>
                    <a:pt x="4" y="5"/>
                    <a:pt x="5" y="4"/>
                  </a:cubicBezTo>
                  <a:cubicBezTo>
                    <a:pt x="9" y="1"/>
                    <a:pt x="14" y="0"/>
                    <a:pt x="20" y="0"/>
                  </a:cubicBezTo>
                  <a:cubicBezTo>
                    <a:pt x="34" y="0"/>
                    <a:pt x="38" y="7"/>
                    <a:pt x="38" y="21"/>
                  </a:cubicBezTo>
                  <a:cubicBezTo>
                    <a:pt x="38" y="39"/>
                    <a:pt x="38" y="39"/>
                    <a:pt x="38" y="39"/>
                  </a:cubicBezTo>
                  <a:cubicBezTo>
                    <a:pt x="38" y="43"/>
                    <a:pt x="39" y="44"/>
                    <a:pt x="41" y="45"/>
                  </a:cubicBezTo>
                  <a:cubicBezTo>
                    <a:pt x="42" y="46"/>
                    <a:pt x="43" y="47"/>
                    <a:pt x="43" y="48"/>
                  </a:cubicBezTo>
                  <a:cubicBezTo>
                    <a:pt x="43" y="51"/>
                    <a:pt x="41" y="52"/>
                    <a:pt x="38" y="52"/>
                  </a:cubicBezTo>
                  <a:close/>
                  <a:moveTo>
                    <a:pt x="29" y="29"/>
                  </a:moveTo>
                  <a:cubicBezTo>
                    <a:pt x="19" y="29"/>
                    <a:pt x="19" y="29"/>
                    <a:pt x="19" y="29"/>
                  </a:cubicBezTo>
                  <a:cubicBezTo>
                    <a:pt x="11" y="29"/>
                    <a:pt x="8" y="33"/>
                    <a:pt x="8" y="37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8" y="42"/>
                    <a:pt x="11" y="45"/>
                    <a:pt x="19" y="45"/>
                  </a:cubicBezTo>
                  <a:cubicBezTo>
                    <a:pt x="25" y="45"/>
                    <a:pt x="29" y="42"/>
                    <a:pt x="29" y="35"/>
                  </a:cubicBezTo>
                  <a:lnTo>
                    <a:pt x="29" y="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710957" y="603382"/>
              <a:ext cx="116690" cy="187218"/>
            </a:xfrm>
            <a:custGeom>
              <a:avLst/>
              <a:gdLst/>
              <a:ahLst/>
              <a:cxnLst/>
              <a:rect l="l" t="t" r="r" b="b"/>
              <a:pathLst>
                <a:path w="48" h="67" extrusionOk="0">
                  <a:moveTo>
                    <a:pt x="40" y="51"/>
                  </a:moveTo>
                  <a:cubicBezTo>
                    <a:pt x="4" y="51"/>
                    <a:pt x="4" y="51"/>
                    <a:pt x="4" y="51"/>
                  </a:cubicBezTo>
                  <a:cubicBezTo>
                    <a:pt x="2" y="51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5" y="0"/>
                  </a:cubicBezTo>
                  <a:cubicBezTo>
                    <a:pt x="7" y="0"/>
                    <a:pt x="9" y="1"/>
                    <a:pt x="9" y="4"/>
                  </a:cubicBezTo>
                  <a:cubicBezTo>
                    <a:pt x="9" y="43"/>
                    <a:pt x="9" y="43"/>
                    <a:pt x="9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30" y="1"/>
                    <a:pt x="32" y="0"/>
                    <a:pt x="35" y="0"/>
                  </a:cubicBezTo>
                  <a:cubicBezTo>
                    <a:pt x="37" y="0"/>
                    <a:pt x="39" y="1"/>
                    <a:pt x="39" y="4"/>
                  </a:cubicBezTo>
                  <a:cubicBezTo>
                    <a:pt x="39" y="43"/>
                    <a:pt x="39" y="43"/>
                    <a:pt x="39" y="43"/>
                  </a:cubicBezTo>
                  <a:cubicBezTo>
                    <a:pt x="44" y="43"/>
                    <a:pt x="44" y="43"/>
                    <a:pt x="44" y="43"/>
                  </a:cubicBezTo>
                  <a:cubicBezTo>
                    <a:pt x="46" y="43"/>
                    <a:pt x="48" y="44"/>
                    <a:pt x="48" y="46"/>
                  </a:cubicBezTo>
                  <a:cubicBezTo>
                    <a:pt x="48" y="63"/>
                    <a:pt x="48" y="63"/>
                    <a:pt x="48" y="63"/>
                  </a:cubicBezTo>
                  <a:cubicBezTo>
                    <a:pt x="48" y="65"/>
                    <a:pt x="46" y="67"/>
                    <a:pt x="44" y="67"/>
                  </a:cubicBezTo>
                  <a:cubicBezTo>
                    <a:pt x="42" y="67"/>
                    <a:pt x="40" y="65"/>
                    <a:pt x="40" y="63"/>
                  </a:cubicBezTo>
                  <a:lnTo>
                    <a:pt x="40" y="5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6"/>
            <p:cNvSpPr/>
            <p:nvPr/>
          </p:nvSpPr>
          <p:spPr>
            <a:xfrm>
              <a:off x="849318" y="603382"/>
              <a:ext cx="98352" cy="141833"/>
            </a:xfrm>
            <a:custGeom>
              <a:avLst/>
              <a:gdLst/>
              <a:ahLst/>
              <a:cxnLst/>
              <a:rect l="l" t="t" r="r" b="b"/>
              <a:pathLst>
                <a:path w="40" h="51" extrusionOk="0">
                  <a:moveTo>
                    <a:pt x="9" y="47"/>
                  </a:moveTo>
                  <a:cubicBezTo>
                    <a:pt x="9" y="49"/>
                    <a:pt x="7" y="51"/>
                    <a:pt x="4" y="51"/>
                  </a:cubicBezTo>
                  <a:cubicBezTo>
                    <a:pt x="1" y="51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7" y="0"/>
                    <a:pt x="9" y="1"/>
                    <a:pt x="9" y="4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1"/>
                    <a:pt x="33" y="0"/>
                    <a:pt x="36" y="0"/>
                  </a:cubicBezTo>
                  <a:cubicBezTo>
                    <a:pt x="38" y="0"/>
                    <a:pt x="40" y="1"/>
                    <a:pt x="40" y="4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0" y="49"/>
                    <a:pt x="38" y="51"/>
                    <a:pt x="36" y="51"/>
                  </a:cubicBezTo>
                  <a:cubicBezTo>
                    <a:pt x="33" y="51"/>
                    <a:pt x="31" y="49"/>
                    <a:pt x="31" y="47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9" y="44"/>
                    <a:pt x="9" y="44"/>
                    <a:pt x="9" y="44"/>
                  </a:cubicBezTo>
                  <a:lnTo>
                    <a:pt x="9" y="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6"/>
            <p:cNvSpPr/>
            <p:nvPr/>
          </p:nvSpPr>
          <p:spPr>
            <a:xfrm>
              <a:off x="979343" y="599599"/>
              <a:ext cx="100019" cy="145614"/>
            </a:xfrm>
            <a:custGeom>
              <a:avLst/>
              <a:gdLst/>
              <a:ahLst/>
              <a:cxnLst/>
              <a:rect l="l" t="t" r="r" b="b"/>
              <a:pathLst>
                <a:path w="41" h="52" extrusionOk="0">
                  <a:moveTo>
                    <a:pt x="21" y="52"/>
                  </a:moveTo>
                  <a:cubicBezTo>
                    <a:pt x="6" y="52"/>
                    <a:pt x="0" y="43"/>
                    <a:pt x="0" y="3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10"/>
                    <a:pt x="6" y="0"/>
                    <a:pt x="21" y="0"/>
                  </a:cubicBezTo>
                  <a:cubicBezTo>
                    <a:pt x="35" y="0"/>
                    <a:pt x="41" y="10"/>
                    <a:pt x="41" y="2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1" y="43"/>
                    <a:pt x="35" y="52"/>
                    <a:pt x="21" y="52"/>
                  </a:cubicBezTo>
                  <a:close/>
                  <a:moveTo>
                    <a:pt x="32" y="21"/>
                  </a:moveTo>
                  <a:cubicBezTo>
                    <a:pt x="32" y="13"/>
                    <a:pt x="29" y="8"/>
                    <a:pt x="21" y="8"/>
                  </a:cubicBezTo>
                  <a:cubicBezTo>
                    <a:pt x="13" y="8"/>
                    <a:pt x="9" y="13"/>
                    <a:pt x="9" y="21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9"/>
                    <a:pt x="13" y="44"/>
                    <a:pt x="21" y="44"/>
                  </a:cubicBezTo>
                  <a:cubicBezTo>
                    <a:pt x="29" y="44"/>
                    <a:pt x="32" y="39"/>
                    <a:pt x="32" y="31"/>
                  </a:cubicBezTo>
                  <a:lnTo>
                    <a:pt x="32" y="2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6"/>
            <p:cNvSpPr/>
            <p:nvPr/>
          </p:nvSpPr>
          <p:spPr>
            <a:xfrm>
              <a:off x="1111036" y="599599"/>
              <a:ext cx="93351" cy="145614"/>
            </a:xfrm>
            <a:custGeom>
              <a:avLst/>
              <a:gdLst/>
              <a:ahLst/>
              <a:cxnLst/>
              <a:rect l="l" t="t" r="r" b="b"/>
              <a:pathLst>
                <a:path w="38" h="52" extrusionOk="0">
                  <a:moveTo>
                    <a:pt x="38" y="48"/>
                  </a:moveTo>
                  <a:cubicBezTo>
                    <a:pt x="38" y="50"/>
                    <a:pt x="36" y="52"/>
                    <a:pt x="33" y="52"/>
                  </a:cubicBezTo>
                  <a:cubicBezTo>
                    <a:pt x="31" y="52"/>
                    <a:pt x="29" y="50"/>
                    <a:pt x="29" y="48"/>
                  </a:cubicBezTo>
                  <a:cubicBezTo>
                    <a:pt x="29" y="29"/>
                    <a:pt x="29" y="29"/>
                    <a:pt x="29" y="29"/>
                  </a:cubicBezTo>
                  <a:cubicBezTo>
                    <a:pt x="9" y="29"/>
                    <a:pt x="9" y="29"/>
                    <a:pt x="9" y="29"/>
                  </a:cubicBezTo>
                  <a:cubicBezTo>
                    <a:pt x="9" y="48"/>
                    <a:pt x="9" y="48"/>
                    <a:pt x="9" y="48"/>
                  </a:cubicBezTo>
                  <a:cubicBezTo>
                    <a:pt x="9" y="50"/>
                    <a:pt x="7" y="52"/>
                    <a:pt x="4" y="52"/>
                  </a:cubicBezTo>
                  <a:cubicBezTo>
                    <a:pt x="2" y="52"/>
                    <a:pt x="0" y="50"/>
                    <a:pt x="0" y="4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9" y="2"/>
                    <a:pt x="9" y="5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29" y="21"/>
                    <a:pt x="29" y="21"/>
                    <a:pt x="29" y="21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9" y="2"/>
                    <a:pt x="31" y="0"/>
                    <a:pt x="33" y="0"/>
                  </a:cubicBezTo>
                  <a:cubicBezTo>
                    <a:pt x="36" y="0"/>
                    <a:pt x="38" y="2"/>
                    <a:pt x="38" y="5"/>
                  </a:cubicBezTo>
                  <a:lnTo>
                    <a:pt x="38" y="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6"/>
            <p:cNvSpPr/>
            <p:nvPr/>
          </p:nvSpPr>
          <p:spPr>
            <a:xfrm>
              <a:off x="1231060" y="599599"/>
              <a:ext cx="105021" cy="145614"/>
            </a:xfrm>
            <a:custGeom>
              <a:avLst/>
              <a:gdLst/>
              <a:ahLst/>
              <a:cxnLst/>
              <a:rect l="l" t="t" r="r" b="b"/>
              <a:pathLst>
                <a:path w="43" h="52" extrusionOk="0">
                  <a:moveTo>
                    <a:pt x="39" y="52"/>
                  </a:moveTo>
                  <a:cubicBezTo>
                    <a:pt x="37" y="52"/>
                    <a:pt x="35" y="51"/>
                    <a:pt x="34" y="50"/>
                  </a:cubicBezTo>
                  <a:cubicBezTo>
                    <a:pt x="33" y="49"/>
                    <a:pt x="32" y="48"/>
                    <a:pt x="32" y="47"/>
                  </a:cubicBezTo>
                  <a:cubicBezTo>
                    <a:pt x="28" y="51"/>
                    <a:pt x="22" y="52"/>
                    <a:pt x="17" y="52"/>
                  </a:cubicBezTo>
                  <a:cubicBezTo>
                    <a:pt x="5" y="52"/>
                    <a:pt x="0" y="46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28"/>
                    <a:pt x="6" y="22"/>
                    <a:pt x="18" y="22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12"/>
                    <a:pt x="28" y="8"/>
                    <a:pt x="19" y="8"/>
                  </a:cubicBezTo>
                  <a:cubicBezTo>
                    <a:pt x="15" y="8"/>
                    <a:pt x="12" y="9"/>
                    <a:pt x="9" y="10"/>
                  </a:cubicBezTo>
                  <a:cubicBezTo>
                    <a:pt x="9" y="11"/>
                    <a:pt x="8" y="11"/>
                    <a:pt x="7" y="11"/>
                  </a:cubicBezTo>
                  <a:cubicBezTo>
                    <a:pt x="5" y="11"/>
                    <a:pt x="3" y="9"/>
                    <a:pt x="3" y="7"/>
                  </a:cubicBezTo>
                  <a:cubicBezTo>
                    <a:pt x="3" y="6"/>
                    <a:pt x="4" y="5"/>
                    <a:pt x="5" y="4"/>
                  </a:cubicBezTo>
                  <a:cubicBezTo>
                    <a:pt x="9" y="1"/>
                    <a:pt x="14" y="0"/>
                    <a:pt x="20" y="0"/>
                  </a:cubicBezTo>
                  <a:cubicBezTo>
                    <a:pt x="34" y="0"/>
                    <a:pt x="39" y="7"/>
                    <a:pt x="39" y="21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39" y="43"/>
                    <a:pt x="39" y="44"/>
                    <a:pt x="41" y="45"/>
                  </a:cubicBezTo>
                  <a:cubicBezTo>
                    <a:pt x="42" y="46"/>
                    <a:pt x="43" y="47"/>
                    <a:pt x="43" y="48"/>
                  </a:cubicBezTo>
                  <a:cubicBezTo>
                    <a:pt x="43" y="51"/>
                    <a:pt x="41" y="52"/>
                    <a:pt x="39" y="52"/>
                  </a:cubicBezTo>
                  <a:close/>
                  <a:moveTo>
                    <a:pt x="30" y="29"/>
                  </a:moveTo>
                  <a:cubicBezTo>
                    <a:pt x="19" y="29"/>
                    <a:pt x="19" y="29"/>
                    <a:pt x="19" y="29"/>
                  </a:cubicBezTo>
                  <a:cubicBezTo>
                    <a:pt x="11" y="29"/>
                    <a:pt x="9" y="33"/>
                    <a:pt x="9" y="37"/>
                  </a:cubicBezTo>
                  <a:cubicBezTo>
                    <a:pt x="9" y="38"/>
                    <a:pt x="9" y="38"/>
                    <a:pt x="9" y="38"/>
                  </a:cubicBezTo>
                  <a:cubicBezTo>
                    <a:pt x="9" y="42"/>
                    <a:pt x="11" y="45"/>
                    <a:pt x="19" y="45"/>
                  </a:cubicBezTo>
                  <a:cubicBezTo>
                    <a:pt x="26" y="45"/>
                    <a:pt x="30" y="42"/>
                    <a:pt x="30" y="35"/>
                  </a:cubicBezTo>
                  <a:lnTo>
                    <a:pt x="30" y="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6"/>
            <p:cNvSpPr/>
            <p:nvPr/>
          </p:nvSpPr>
          <p:spPr>
            <a:xfrm>
              <a:off x="1351083" y="603382"/>
              <a:ext cx="108355" cy="145614"/>
            </a:xfrm>
            <a:custGeom>
              <a:avLst/>
              <a:gdLst/>
              <a:ahLst/>
              <a:cxnLst/>
              <a:rect l="l" t="t" r="r" b="b"/>
              <a:pathLst>
                <a:path w="44" h="52" extrusionOk="0">
                  <a:moveTo>
                    <a:pt x="40" y="0"/>
                  </a:moveTo>
                  <a:cubicBezTo>
                    <a:pt x="42" y="0"/>
                    <a:pt x="44" y="2"/>
                    <a:pt x="44" y="4"/>
                  </a:cubicBezTo>
                  <a:cubicBezTo>
                    <a:pt x="44" y="47"/>
                    <a:pt x="44" y="47"/>
                    <a:pt x="44" y="47"/>
                  </a:cubicBezTo>
                  <a:cubicBezTo>
                    <a:pt x="44" y="50"/>
                    <a:pt x="42" y="52"/>
                    <a:pt x="40" y="52"/>
                  </a:cubicBezTo>
                  <a:cubicBezTo>
                    <a:pt x="37" y="52"/>
                    <a:pt x="35" y="50"/>
                    <a:pt x="35" y="47"/>
                  </a:cubicBezTo>
                  <a:cubicBezTo>
                    <a:pt x="35" y="8"/>
                    <a:pt x="35" y="8"/>
                    <a:pt x="35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28"/>
                    <a:pt x="15" y="38"/>
                    <a:pt x="12" y="45"/>
                  </a:cubicBezTo>
                  <a:cubicBezTo>
                    <a:pt x="9" y="50"/>
                    <a:pt x="7" y="51"/>
                    <a:pt x="5" y="51"/>
                  </a:cubicBezTo>
                  <a:cubicBezTo>
                    <a:pt x="2" y="51"/>
                    <a:pt x="0" y="50"/>
                    <a:pt x="0" y="47"/>
                  </a:cubicBezTo>
                  <a:cubicBezTo>
                    <a:pt x="0" y="44"/>
                    <a:pt x="3" y="43"/>
                    <a:pt x="5" y="38"/>
                  </a:cubicBezTo>
                  <a:cubicBezTo>
                    <a:pt x="7" y="32"/>
                    <a:pt x="7" y="25"/>
                    <a:pt x="7" y="16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2"/>
                    <a:pt x="9" y="0"/>
                    <a:pt x="12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6"/>
            <p:cNvSpPr/>
            <p:nvPr/>
          </p:nvSpPr>
          <p:spPr>
            <a:xfrm>
              <a:off x="1496111" y="603382"/>
              <a:ext cx="86684" cy="141833"/>
            </a:xfrm>
            <a:custGeom>
              <a:avLst/>
              <a:gdLst/>
              <a:ahLst/>
              <a:cxnLst/>
              <a:rect l="l" t="t" r="r" b="b"/>
              <a:pathLst>
                <a:path w="36" h="51" extrusionOk="0">
                  <a:moveTo>
                    <a:pt x="0" y="4"/>
                  </a:move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30" y="20"/>
                    <a:pt x="36" y="26"/>
                    <a:pt x="36" y="34"/>
                  </a:cubicBezTo>
                  <a:cubicBezTo>
                    <a:pt x="36" y="37"/>
                    <a:pt x="36" y="37"/>
                    <a:pt x="36" y="37"/>
                  </a:cubicBezTo>
                  <a:cubicBezTo>
                    <a:pt x="36" y="45"/>
                    <a:pt x="31" y="51"/>
                    <a:pt x="20" y="51"/>
                  </a:cubicBezTo>
                  <a:cubicBezTo>
                    <a:pt x="4" y="51"/>
                    <a:pt x="4" y="51"/>
                    <a:pt x="4" y="51"/>
                  </a:cubicBezTo>
                  <a:cubicBezTo>
                    <a:pt x="2" y="51"/>
                    <a:pt x="0" y="49"/>
                    <a:pt x="0" y="46"/>
                  </a:cubicBezTo>
                  <a:lnTo>
                    <a:pt x="0" y="4"/>
                  </a:lnTo>
                  <a:close/>
                  <a:moveTo>
                    <a:pt x="9" y="43"/>
                  </a:moveTo>
                  <a:cubicBezTo>
                    <a:pt x="19" y="43"/>
                    <a:pt x="19" y="43"/>
                    <a:pt x="19" y="43"/>
                  </a:cubicBezTo>
                  <a:cubicBezTo>
                    <a:pt x="26" y="43"/>
                    <a:pt x="27" y="40"/>
                    <a:pt x="27" y="36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7" y="30"/>
                    <a:pt x="24" y="28"/>
                    <a:pt x="18" y="28"/>
                  </a:cubicBezTo>
                  <a:cubicBezTo>
                    <a:pt x="9" y="28"/>
                    <a:pt x="9" y="28"/>
                    <a:pt x="9" y="28"/>
                  </a:cubicBezTo>
                  <a:lnTo>
                    <a:pt x="9" y="4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6"/>
            <p:cNvSpPr/>
            <p:nvPr/>
          </p:nvSpPr>
          <p:spPr>
            <a:xfrm>
              <a:off x="1614469" y="599599"/>
              <a:ext cx="93351" cy="145614"/>
            </a:xfrm>
            <a:custGeom>
              <a:avLst/>
              <a:gdLst/>
              <a:ahLst/>
              <a:cxnLst/>
              <a:rect l="l" t="t" r="r" b="b"/>
              <a:pathLst>
                <a:path w="38" h="52" extrusionOk="0">
                  <a:moveTo>
                    <a:pt x="38" y="48"/>
                  </a:moveTo>
                  <a:cubicBezTo>
                    <a:pt x="38" y="50"/>
                    <a:pt x="36" y="52"/>
                    <a:pt x="33" y="52"/>
                  </a:cubicBezTo>
                  <a:cubicBezTo>
                    <a:pt x="31" y="52"/>
                    <a:pt x="29" y="50"/>
                    <a:pt x="29" y="48"/>
                  </a:cubicBezTo>
                  <a:cubicBezTo>
                    <a:pt x="29" y="29"/>
                    <a:pt x="29" y="29"/>
                    <a:pt x="29" y="29"/>
                  </a:cubicBezTo>
                  <a:cubicBezTo>
                    <a:pt x="9" y="29"/>
                    <a:pt x="9" y="29"/>
                    <a:pt x="9" y="29"/>
                  </a:cubicBezTo>
                  <a:cubicBezTo>
                    <a:pt x="9" y="48"/>
                    <a:pt x="9" y="48"/>
                    <a:pt x="9" y="48"/>
                  </a:cubicBezTo>
                  <a:cubicBezTo>
                    <a:pt x="9" y="50"/>
                    <a:pt x="7" y="52"/>
                    <a:pt x="5" y="52"/>
                  </a:cubicBezTo>
                  <a:cubicBezTo>
                    <a:pt x="2" y="52"/>
                    <a:pt x="0" y="50"/>
                    <a:pt x="0" y="4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9" y="2"/>
                    <a:pt x="9" y="5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29" y="21"/>
                    <a:pt x="29" y="21"/>
                    <a:pt x="29" y="21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9" y="2"/>
                    <a:pt x="31" y="0"/>
                    <a:pt x="33" y="0"/>
                  </a:cubicBezTo>
                  <a:cubicBezTo>
                    <a:pt x="36" y="0"/>
                    <a:pt x="38" y="2"/>
                    <a:pt x="38" y="5"/>
                  </a:cubicBezTo>
                  <a:lnTo>
                    <a:pt x="38" y="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6"/>
            <p:cNvSpPr/>
            <p:nvPr/>
          </p:nvSpPr>
          <p:spPr>
            <a:xfrm>
              <a:off x="1734492" y="599599"/>
              <a:ext cx="105021" cy="145614"/>
            </a:xfrm>
            <a:custGeom>
              <a:avLst/>
              <a:gdLst/>
              <a:ahLst/>
              <a:cxnLst/>
              <a:rect l="l" t="t" r="r" b="b"/>
              <a:pathLst>
                <a:path w="43" h="52" extrusionOk="0">
                  <a:moveTo>
                    <a:pt x="39" y="52"/>
                  </a:moveTo>
                  <a:cubicBezTo>
                    <a:pt x="37" y="52"/>
                    <a:pt x="35" y="51"/>
                    <a:pt x="34" y="50"/>
                  </a:cubicBezTo>
                  <a:cubicBezTo>
                    <a:pt x="33" y="49"/>
                    <a:pt x="32" y="48"/>
                    <a:pt x="32" y="47"/>
                  </a:cubicBezTo>
                  <a:cubicBezTo>
                    <a:pt x="28" y="51"/>
                    <a:pt x="22" y="52"/>
                    <a:pt x="18" y="52"/>
                  </a:cubicBezTo>
                  <a:cubicBezTo>
                    <a:pt x="5" y="52"/>
                    <a:pt x="0" y="46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28"/>
                    <a:pt x="6" y="22"/>
                    <a:pt x="19" y="22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12"/>
                    <a:pt x="28" y="8"/>
                    <a:pt x="20" y="8"/>
                  </a:cubicBezTo>
                  <a:cubicBezTo>
                    <a:pt x="15" y="8"/>
                    <a:pt x="12" y="9"/>
                    <a:pt x="9" y="10"/>
                  </a:cubicBezTo>
                  <a:cubicBezTo>
                    <a:pt x="9" y="11"/>
                    <a:pt x="8" y="11"/>
                    <a:pt x="7" y="11"/>
                  </a:cubicBezTo>
                  <a:cubicBezTo>
                    <a:pt x="5" y="11"/>
                    <a:pt x="4" y="9"/>
                    <a:pt x="4" y="7"/>
                  </a:cubicBezTo>
                  <a:cubicBezTo>
                    <a:pt x="4" y="6"/>
                    <a:pt x="4" y="5"/>
                    <a:pt x="6" y="4"/>
                  </a:cubicBezTo>
                  <a:cubicBezTo>
                    <a:pt x="9" y="1"/>
                    <a:pt x="15" y="0"/>
                    <a:pt x="20" y="0"/>
                  </a:cubicBezTo>
                  <a:cubicBezTo>
                    <a:pt x="35" y="0"/>
                    <a:pt x="39" y="7"/>
                    <a:pt x="39" y="21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39" y="43"/>
                    <a:pt x="40" y="44"/>
                    <a:pt x="42" y="45"/>
                  </a:cubicBezTo>
                  <a:cubicBezTo>
                    <a:pt x="43" y="46"/>
                    <a:pt x="43" y="47"/>
                    <a:pt x="43" y="48"/>
                  </a:cubicBezTo>
                  <a:cubicBezTo>
                    <a:pt x="43" y="51"/>
                    <a:pt x="41" y="52"/>
                    <a:pt x="39" y="52"/>
                  </a:cubicBezTo>
                  <a:close/>
                  <a:moveTo>
                    <a:pt x="30" y="29"/>
                  </a:moveTo>
                  <a:cubicBezTo>
                    <a:pt x="19" y="29"/>
                    <a:pt x="19" y="29"/>
                    <a:pt x="19" y="29"/>
                  </a:cubicBezTo>
                  <a:cubicBezTo>
                    <a:pt x="11" y="29"/>
                    <a:pt x="9" y="33"/>
                    <a:pt x="9" y="37"/>
                  </a:cubicBezTo>
                  <a:cubicBezTo>
                    <a:pt x="9" y="38"/>
                    <a:pt x="9" y="38"/>
                    <a:pt x="9" y="38"/>
                  </a:cubicBezTo>
                  <a:cubicBezTo>
                    <a:pt x="9" y="42"/>
                    <a:pt x="11" y="45"/>
                    <a:pt x="19" y="45"/>
                  </a:cubicBezTo>
                  <a:cubicBezTo>
                    <a:pt x="26" y="45"/>
                    <a:pt x="30" y="42"/>
                    <a:pt x="30" y="35"/>
                  </a:cubicBezTo>
                  <a:lnTo>
                    <a:pt x="30" y="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6"/>
            <p:cNvSpPr/>
            <p:nvPr/>
          </p:nvSpPr>
          <p:spPr>
            <a:xfrm>
              <a:off x="1862851" y="603382"/>
              <a:ext cx="86684" cy="141833"/>
            </a:xfrm>
            <a:custGeom>
              <a:avLst/>
              <a:gdLst/>
              <a:ahLst/>
              <a:cxnLst/>
              <a:rect l="l" t="t" r="r" b="b"/>
              <a:pathLst>
                <a:path w="36" h="51" extrusionOk="0">
                  <a:moveTo>
                    <a:pt x="36" y="47"/>
                  </a:moveTo>
                  <a:cubicBezTo>
                    <a:pt x="36" y="49"/>
                    <a:pt x="34" y="51"/>
                    <a:pt x="31" y="51"/>
                  </a:cubicBezTo>
                  <a:cubicBezTo>
                    <a:pt x="29" y="51"/>
                    <a:pt x="27" y="49"/>
                    <a:pt x="27" y="47"/>
                  </a:cubicBezTo>
                  <a:cubicBezTo>
                    <a:pt x="27" y="30"/>
                    <a:pt x="27" y="30"/>
                    <a:pt x="27" y="30"/>
                  </a:cubicBezTo>
                  <a:cubicBezTo>
                    <a:pt x="19" y="30"/>
                    <a:pt x="19" y="30"/>
                    <a:pt x="19" y="30"/>
                  </a:cubicBezTo>
                  <a:cubicBezTo>
                    <a:pt x="15" y="36"/>
                    <a:pt x="12" y="43"/>
                    <a:pt x="9" y="49"/>
                  </a:cubicBezTo>
                  <a:cubicBezTo>
                    <a:pt x="8" y="51"/>
                    <a:pt x="6" y="51"/>
                    <a:pt x="5" y="51"/>
                  </a:cubicBezTo>
                  <a:cubicBezTo>
                    <a:pt x="2" y="51"/>
                    <a:pt x="0" y="50"/>
                    <a:pt x="0" y="47"/>
                  </a:cubicBezTo>
                  <a:cubicBezTo>
                    <a:pt x="0" y="46"/>
                    <a:pt x="1" y="46"/>
                    <a:pt x="1" y="44"/>
                  </a:cubicBezTo>
                  <a:cubicBezTo>
                    <a:pt x="4" y="39"/>
                    <a:pt x="7" y="34"/>
                    <a:pt x="10" y="29"/>
                  </a:cubicBezTo>
                  <a:cubicBezTo>
                    <a:pt x="4" y="27"/>
                    <a:pt x="1" y="22"/>
                    <a:pt x="1" y="16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6"/>
                    <a:pt x="6" y="0"/>
                    <a:pt x="18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4" y="0"/>
                    <a:pt x="36" y="2"/>
                    <a:pt x="36" y="4"/>
                  </a:cubicBezTo>
                  <a:lnTo>
                    <a:pt x="36" y="47"/>
                  </a:lnTo>
                  <a:close/>
                  <a:moveTo>
                    <a:pt x="27" y="23"/>
                  </a:moveTo>
                  <a:cubicBezTo>
                    <a:pt x="27" y="7"/>
                    <a:pt x="27" y="7"/>
                    <a:pt x="27" y="7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1" y="7"/>
                    <a:pt x="10" y="11"/>
                    <a:pt x="10" y="14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20"/>
                    <a:pt x="12" y="23"/>
                    <a:pt x="18" y="23"/>
                  </a:cubicBezTo>
                  <a:lnTo>
                    <a:pt x="27" y="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6"/>
            <p:cNvSpPr/>
            <p:nvPr/>
          </p:nvSpPr>
          <p:spPr>
            <a:xfrm>
              <a:off x="402563" y="945669"/>
              <a:ext cx="98352" cy="145614"/>
            </a:xfrm>
            <a:custGeom>
              <a:avLst/>
              <a:gdLst/>
              <a:ahLst/>
              <a:cxnLst/>
              <a:rect l="l" t="t" r="r" b="b"/>
              <a:pathLst>
                <a:path w="40" h="52" extrusionOk="0">
                  <a:moveTo>
                    <a:pt x="37" y="0"/>
                  </a:moveTo>
                  <a:cubicBezTo>
                    <a:pt x="39" y="0"/>
                    <a:pt x="40" y="2"/>
                    <a:pt x="40" y="4"/>
                  </a:cubicBezTo>
                  <a:cubicBezTo>
                    <a:pt x="40" y="6"/>
                    <a:pt x="39" y="7"/>
                    <a:pt x="37" y="7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25" y="47"/>
                    <a:pt x="25" y="47"/>
                    <a:pt x="25" y="47"/>
                  </a:cubicBezTo>
                  <a:cubicBezTo>
                    <a:pt x="25" y="50"/>
                    <a:pt x="22" y="52"/>
                    <a:pt x="20" y="52"/>
                  </a:cubicBezTo>
                  <a:cubicBezTo>
                    <a:pt x="18" y="52"/>
                    <a:pt x="16" y="50"/>
                    <a:pt x="16" y="4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lnTo>
                    <a:pt x="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6"/>
            <p:cNvSpPr/>
            <p:nvPr/>
          </p:nvSpPr>
          <p:spPr>
            <a:xfrm>
              <a:off x="517586" y="943778"/>
              <a:ext cx="95018" cy="143723"/>
            </a:xfrm>
            <a:custGeom>
              <a:avLst/>
              <a:gdLst/>
              <a:ahLst/>
              <a:cxnLst/>
              <a:rect l="l" t="t" r="r" b="b"/>
              <a:pathLst>
                <a:path w="39" h="52" extrusionOk="0">
                  <a:moveTo>
                    <a:pt x="36" y="29"/>
                  </a:moveTo>
                  <a:cubicBezTo>
                    <a:pt x="8" y="29"/>
                    <a:pt x="8" y="29"/>
                    <a:pt x="8" y="29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8" y="40"/>
                    <a:pt x="12" y="45"/>
                    <a:pt x="20" y="45"/>
                  </a:cubicBezTo>
                  <a:cubicBezTo>
                    <a:pt x="25" y="45"/>
                    <a:pt x="29" y="44"/>
                    <a:pt x="32" y="42"/>
                  </a:cubicBezTo>
                  <a:cubicBezTo>
                    <a:pt x="34" y="41"/>
                    <a:pt x="36" y="42"/>
                    <a:pt x="37" y="44"/>
                  </a:cubicBezTo>
                  <a:cubicBezTo>
                    <a:pt x="38" y="46"/>
                    <a:pt x="37" y="48"/>
                    <a:pt x="35" y="49"/>
                  </a:cubicBezTo>
                  <a:cubicBezTo>
                    <a:pt x="31" y="51"/>
                    <a:pt x="25" y="52"/>
                    <a:pt x="19" y="52"/>
                  </a:cubicBezTo>
                  <a:cubicBezTo>
                    <a:pt x="5" y="52"/>
                    <a:pt x="0" y="42"/>
                    <a:pt x="0" y="3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5" y="0"/>
                    <a:pt x="19" y="0"/>
                  </a:cubicBezTo>
                  <a:cubicBezTo>
                    <a:pt x="34" y="0"/>
                    <a:pt x="39" y="10"/>
                    <a:pt x="39" y="21"/>
                  </a:cubicBezTo>
                  <a:cubicBezTo>
                    <a:pt x="39" y="25"/>
                    <a:pt x="39" y="25"/>
                    <a:pt x="39" y="25"/>
                  </a:cubicBezTo>
                  <a:cubicBezTo>
                    <a:pt x="39" y="28"/>
                    <a:pt x="38" y="29"/>
                    <a:pt x="36" y="29"/>
                  </a:cubicBezTo>
                  <a:close/>
                  <a:moveTo>
                    <a:pt x="31" y="20"/>
                  </a:moveTo>
                  <a:cubicBezTo>
                    <a:pt x="31" y="12"/>
                    <a:pt x="28" y="7"/>
                    <a:pt x="20" y="7"/>
                  </a:cubicBezTo>
                  <a:cubicBezTo>
                    <a:pt x="12" y="7"/>
                    <a:pt x="8" y="13"/>
                    <a:pt x="8" y="20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31" y="22"/>
                    <a:pt x="31" y="22"/>
                    <a:pt x="31" y="22"/>
                  </a:cubicBezTo>
                  <a:lnTo>
                    <a:pt x="31" y="2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6"/>
            <p:cNvSpPr/>
            <p:nvPr/>
          </p:nvSpPr>
          <p:spPr>
            <a:xfrm>
              <a:off x="629274" y="943778"/>
              <a:ext cx="98352" cy="143723"/>
            </a:xfrm>
            <a:custGeom>
              <a:avLst/>
              <a:gdLst/>
              <a:ahLst/>
              <a:cxnLst/>
              <a:rect l="l" t="t" r="r" b="b"/>
              <a:pathLst>
                <a:path w="40" h="52" extrusionOk="0">
                  <a:moveTo>
                    <a:pt x="35" y="52"/>
                  </a:moveTo>
                  <a:cubicBezTo>
                    <a:pt x="34" y="52"/>
                    <a:pt x="32" y="52"/>
                    <a:pt x="32" y="50"/>
                  </a:cubicBezTo>
                  <a:cubicBezTo>
                    <a:pt x="28" y="44"/>
                    <a:pt x="25" y="39"/>
                    <a:pt x="20" y="32"/>
                  </a:cubicBezTo>
                  <a:cubicBezTo>
                    <a:pt x="16" y="38"/>
                    <a:pt x="11" y="44"/>
                    <a:pt x="8" y="50"/>
                  </a:cubicBezTo>
                  <a:cubicBezTo>
                    <a:pt x="7" y="52"/>
                    <a:pt x="6" y="52"/>
                    <a:pt x="5" y="52"/>
                  </a:cubicBezTo>
                  <a:cubicBezTo>
                    <a:pt x="2" y="52"/>
                    <a:pt x="0" y="51"/>
                    <a:pt x="0" y="48"/>
                  </a:cubicBezTo>
                  <a:cubicBezTo>
                    <a:pt x="0" y="48"/>
                    <a:pt x="0" y="47"/>
                    <a:pt x="1" y="46"/>
                  </a:cubicBezTo>
                  <a:cubicBezTo>
                    <a:pt x="5" y="39"/>
                    <a:pt x="10" y="32"/>
                    <a:pt x="15" y="26"/>
                  </a:cubicBezTo>
                  <a:cubicBezTo>
                    <a:pt x="10" y="20"/>
                    <a:pt x="6" y="13"/>
                    <a:pt x="2" y="7"/>
                  </a:cubicBezTo>
                  <a:cubicBezTo>
                    <a:pt x="2" y="6"/>
                    <a:pt x="2" y="5"/>
                    <a:pt x="2" y="5"/>
                  </a:cubicBezTo>
                  <a:cubicBezTo>
                    <a:pt x="2" y="2"/>
                    <a:pt x="4" y="0"/>
                    <a:pt x="6" y="0"/>
                  </a:cubicBezTo>
                  <a:cubicBezTo>
                    <a:pt x="8" y="0"/>
                    <a:pt x="9" y="1"/>
                    <a:pt x="10" y="3"/>
                  </a:cubicBezTo>
                  <a:cubicBezTo>
                    <a:pt x="13" y="8"/>
                    <a:pt x="16" y="14"/>
                    <a:pt x="20" y="19"/>
                  </a:cubicBezTo>
                  <a:cubicBezTo>
                    <a:pt x="24" y="13"/>
                    <a:pt x="28" y="8"/>
                    <a:pt x="31" y="3"/>
                  </a:cubicBezTo>
                  <a:cubicBezTo>
                    <a:pt x="31" y="1"/>
                    <a:pt x="33" y="0"/>
                    <a:pt x="34" y="0"/>
                  </a:cubicBezTo>
                  <a:cubicBezTo>
                    <a:pt x="36" y="0"/>
                    <a:pt x="39" y="2"/>
                    <a:pt x="39" y="4"/>
                  </a:cubicBezTo>
                  <a:cubicBezTo>
                    <a:pt x="39" y="5"/>
                    <a:pt x="38" y="6"/>
                    <a:pt x="38" y="6"/>
                  </a:cubicBezTo>
                  <a:cubicBezTo>
                    <a:pt x="35" y="13"/>
                    <a:pt x="30" y="19"/>
                    <a:pt x="26" y="25"/>
                  </a:cubicBezTo>
                  <a:cubicBezTo>
                    <a:pt x="31" y="33"/>
                    <a:pt x="36" y="39"/>
                    <a:pt x="40" y="46"/>
                  </a:cubicBezTo>
                  <a:cubicBezTo>
                    <a:pt x="40" y="47"/>
                    <a:pt x="40" y="47"/>
                    <a:pt x="40" y="48"/>
                  </a:cubicBezTo>
                  <a:cubicBezTo>
                    <a:pt x="40" y="50"/>
                    <a:pt x="38" y="52"/>
                    <a:pt x="35" y="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6"/>
            <p:cNvSpPr/>
            <p:nvPr/>
          </p:nvSpPr>
          <p:spPr>
            <a:xfrm>
              <a:off x="752632" y="943778"/>
              <a:ext cx="90018" cy="143723"/>
            </a:xfrm>
            <a:custGeom>
              <a:avLst/>
              <a:gdLst/>
              <a:ahLst/>
              <a:cxnLst/>
              <a:rect l="l" t="t" r="r" b="b"/>
              <a:pathLst>
                <a:path w="37" h="52" extrusionOk="0">
                  <a:moveTo>
                    <a:pt x="37" y="48"/>
                  </a:moveTo>
                  <a:cubicBezTo>
                    <a:pt x="37" y="50"/>
                    <a:pt x="35" y="52"/>
                    <a:pt x="33" y="52"/>
                  </a:cubicBezTo>
                  <a:cubicBezTo>
                    <a:pt x="30" y="52"/>
                    <a:pt x="28" y="50"/>
                    <a:pt x="28" y="48"/>
                  </a:cubicBezTo>
                  <a:cubicBezTo>
                    <a:pt x="28" y="29"/>
                    <a:pt x="28" y="29"/>
                    <a:pt x="28" y="29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8" y="48"/>
                    <a:pt x="8" y="48"/>
                    <a:pt x="8" y="48"/>
                  </a:cubicBezTo>
                  <a:cubicBezTo>
                    <a:pt x="8" y="50"/>
                    <a:pt x="7" y="52"/>
                    <a:pt x="4" y="52"/>
                  </a:cubicBezTo>
                  <a:cubicBezTo>
                    <a:pt x="2" y="52"/>
                    <a:pt x="0" y="50"/>
                    <a:pt x="0" y="4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8" y="2"/>
                    <a:pt x="8" y="5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28" y="21"/>
                    <a:pt x="28" y="21"/>
                    <a:pt x="28" y="21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2"/>
                    <a:pt x="30" y="0"/>
                    <a:pt x="33" y="0"/>
                  </a:cubicBezTo>
                  <a:cubicBezTo>
                    <a:pt x="35" y="0"/>
                    <a:pt x="37" y="2"/>
                    <a:pt x="37" y="5"/>
                  </a:cubicBezTo>
                  <a:lnTo>
                    <a:pt x="37" y="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6"/>
            <p:cNvSpPr/>
            <p:nvPr/>
          </p:nvSpPr>
          <p:spPr>
            <a:xfrm>
              <a:off x="874323" y="943778"/>
              <a:ext cx="100019" cy="143723"/>
            </a:xfrm>
            <a:custGeom>
              <a:avLst/>
              <a:gdLst/>
              <a:ahLst/>
              <a:cxnLst/>
              <a:rect l="l" t="t" r="r" b="b"/>
              <a:pathLst>
                <a:path w="41" h="52" extrusionOk="0">
                  <a:moveTo>
                    <a:pt x="21" y="52"/>
                  </a:moveTo>
                  <a:cubicBezTo>
                    <a:pt x="6" y="52"/>
                    <a:pt x="0" y="43"/>
                    <a:pt x="0" y="3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10"/>
                    <a:pt x="6" y="0"/>
                    <a:pt x="21" y="0"/>
                  </a:cubicBezTo>
                  <a:cubicBezTo>
                    <a:pt x="35" y="0"/>
                    <a:pt x="41" y="10"/>
                    <a:pt x="41" y="2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1" y="43"/>
                    <a:pt x="35" y="52"/>
                    <a:pt x="21" y="52"/>
                  </a:cubicBezTo>
                  <a:close/>
                  <a:moveTo>
                    <a:pt x="32" y="21"/>
                  </a:moveTo>
                  <a:cubicBezTo>
                    <a:pt x="32" y="13"/>
                    <a:pt x="29" y="8"/>
                    <a:pt x="21" y="8"/>
                  </a:cubicBezTo>
                  <a:cubicBezTo>
                    <a:pt x="13" y="8"/>
                    <a:pt x="9" y="13"/>
                    <a:pt x="9" y="21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9"/>
                    <a:pt x="13" y="44"/>
                    <a:pt x="21" y="44"/>
                  </a:cubicBezTo>
                  <a:cubicBezTo>
                    <a:pt x="29" y="44"/>
                    <a:pt x="32" y="39"/>
                    <a:pt x="32" y="31"/>
                  </a:cubicBezTo>
                  <a:lnTo>
                    <a:pt x="32" y="2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6"/>
            <p:cNvSpPr/>
            <p:nvPr/>
          </p:nvSpPr>
          <p:spPr>
            <a:xfrm>
              <a:off x="885992" y="928650"/>
              <a:ext cx="76682" cy="170198"/>
            </a:xfrm>
            <a:custGeom>
              <a:avLst/>
              <a:gdLst/>
              <a:ahLst/>
              <a:cxnLst/>
              <a:rect l="l" t="t" r="r" b="b"/>
              <a:pathLst>
                <a:path w="31" h="61" extrusionOk="0">
                  <a:moveTo>
                    <a:pt x="3" y="61"/>
                  </a:moveTo>
                  <a:cubicBezTo>
                    <a:pt x="3" y="61"/>
                    <a:pt x="2" y="61"/>
                    <a:pt x="2" y="60"/>
                  </a:cubicBezTo>
                  <a:cubicBezTo>
                    <a:pt x="1" y="60"/>
                    <a:pt x="0" y="58"/>
                    <a:pt x="1" y="57"/>
                  </a:cubicBezTo>
                  <a:cubicBezTo>
                    <a:pt x="25" y="2"/>
                    <a:pt x="25" y="2"/>
                    <a:pt x="25" y="2"/>
                  </a:cubicBezTo>
                  <a:cubicBezTo>
                    <a:pt x="26" y="1"/>
                    <a:pt x="27" y="0"/>
                    <a:pt x="29" y="1"/>
                  </a:cubicBezTo>
                  <a:cubicBezTo>
                    <a:pt x="30" y="1"/>
                    <a:pt x="31" y="3"/>
                    <a:pt x="30" y="4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5" y="60"/>
                    <a:pt x="4" y="61"/>
                    <a:pt x="3" y="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6"/>
            <p:cNvSpPr/>
            <p:nvPr/>
          </p:nvSpPr>
          <p:spPr>
            <a:xfrm>
              <a:off x="994347" y="945669"/>
              <a:ext cx="106688" cy="145614"/>
            </a:xfrm>
            <a:custGeom>
              <a:avLst/>
              <a:gdLst/>
              <a:ahLst/>
              <a:cxnLst/>
              <a:rect l="l" t="t" r="r" b="b"/>
              <a:pathLst>
                <a:path w="44" h="52" extrusionOk="0">
                  <a:moveTo>
                    <a:pt x="39" y="0"/>
                  </a:moveTo>
                  <a:cubicBezTo>
                    <a:pt x="42" y="0"/>
                    <a:pt x="44" y="2"/>
                    <a:pt x="44" y="4"/>
                  </a:cubicBezTo>
                  <a:cubicBezTo>
                    <a:pt x="44" y="47"/>
                    <a:pt x="44" y="47"/>
                    <a:pt x="44" y="47"/>
                  </a:cubicBezTo>
                  <a:cubicBezTo>
                    <a:pt x="44" y="50"/>
                    <a:pt x="42" y="52"/>
                    <a:pt x="39" y="52"/>
                  </a:cubicBezTo>
                  <a:cubicBezTo>
                    <a:pt x="36" y="52"/>
                    <a:pt x="35" y="50"/>
                    <a:pt x="35" y="47"/>
                  </a:cubicBezTo>
                  <a:cubicBezTo>
                    <a:pt x="35" y="8"/>
                    <a:pt x="35" y="8"/>
                    <a:pt x="35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27"/>
                    <a:pt x="15" y="38"/>
                    <a:pt x="11" y="45"/>
                  </a:cubicBezTo>
                  <a:cubicBezTo>
                    <a:pt x="9" y="50"/>
                    <a:pt x="7" y="51"/>
                    <a:pt x="4" y="51"/>
                  </a:cubicBezTo>
                  <a:cubicBezTo>
                    <a:pt x="2" y="51"/>
                    <a:pt x="0" y="50"/>
                    <a:pt x="0" y="47"/>
                  </a:cubicBezTo>
                  <a:cubicBezTo>
                    <a:pt x="0" y="44"/>
                    <a:pt x="3" y="43"/>
                    <a:pt x="4" y="38"/>
                  </a:cubicBezTo>
                  <a:cubicBezTo>
                    <a:pt x="7" y="32"/>
                    <a:pt x="7" y="25"/>
                    <a:pt x="7" y="16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2"/>
                    <a:pt x="9" y="0"/>
                    <a:pt x="11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6"/>
            <p:cNvSpPr/>
            <p:nvPr/>
          </p:nvSpPr>
          <p:spPr>
            <a:xfrm>
              <a:off x="1134374" y="943778"/>
              <a:ext cx="96685" cy="143723"/>
            </a:xfrm>
            <a:custGeom>
              <a:avLst/>
              <a:gdLst/>
              <a:ahLst/>
              <a:cxnLst/>
              <a:rect l="l" t="t" r="r" b="b"/>
              <a:pathLst>
                <a:path w="40" h="52" extrusionOk="0">
                  <a:moveTo>
                    <a:pt x="20" y="52"/>
                  </a:moveTo>
                  <a:cubicBezTo>
                    <a:pt x="6" y="52"/>
                    <a:pt x="0" y="43"/>
                    <a:pt x="0" y="3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10"/>
                    <a:pt x="6" y="0"/>
                    <a:pt x="20" y="0"/>
                  </a:cubicBezTo>
                  <a:cubicBezTo>
                    <a:pt x="34" y="0"/>
                    <a:pt x="40" y="10"/>
                    <a:pt x="40" y="21"/>
                  </a:cubicBezTo>
                  <a:cubicBezTo>
                    <a:pt x="40" y="31"/>
                    <a:pt x="40" y="31"/>
                    <a:pt x="40" y="31"/>
                  </a:cubicBezTo>
                  <a:cubicBezTo>
                    <a:pt x="40" y="43"/>
                    <a:pt x="34" y="52"/>
                    <a:pt x="20" y="52"/>
                  </a:cubicBezTo>
                  <a:close/>
                  <a:moveTo>
                    <a:pt x="31" y="21"/>
                  </a:moveTo>
                  <a:cubicBezTo>
                    <a:pt x="31" y="13"/>
                    <a:pt x="28" y="8"/>
                    <a:pt x="20" y="8"/>
                  </a:cubicBezTo>
                  <a:cubicBezTo>
                    <a:pt x="12" y="8"/>
                    <a:pt x="8" y="13"/>
                    <a:pt x="8" y="21"/>
                  </a:cubicBezTo>
                  <a:cubicBezTo>
                    <a:pt x="8" y="31"/>
                    <a:pt x="8" y="31"/>
                    <a:pt x="8" y="31"/>
                  </a:cubicBezTo>
                  <a:cubicBezTo>
                    <a:pt x="8" y="39"/>
                    <a:pt x="12" y="44"/>
                    <a:pt x="20" y="44"/>
                  </a:cubicBezTo>
                  <a:cubicBezTo>
                    <a:pt x="28" y="44"/>
                    <a:pt x="31" y="39"/>
                    <a:pt x="31" y="31"/>
                  </a:cubicBezTo>
                  <a:lnTo>
                    <a:pt x="31" y="2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6"/>
            <p:cNvSpPr/>
            <p:nvPr/>
          </p:nvSpPr>
          <p:spPr>
            <a:xfrm>
              <a:off x="1262732" y="945669"/>
              <a:ext cx="83350" cy="141833"/>
            </a:xfrm>
            <a:custGeom>
              <a:avLst/>
              <a:gdLst/>
              <a:ahLst/>
              <a:cxnLst/>
              <a:rect l="l" t="t" r="r" b="b"/>
              <a:pathLst>
                <a:path w="34" h="51" extrusionOk="0">
                  <a:moveTo>
                    <a:pt x="30" y="8"/>
                  </a:moveTo>
                  <a:cubicBezTo>
                    <a:pt x="9" y="8"/>
                    <a:pt x="9" y="8"/>
                    <a:pt x="9" y="8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7" y="51"/>
                    <a:pt x="4" y="51"/>
                  </a:cubicBezTo>
                  <a:cubicBezTo>
                    <a:pt x="2" y="51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2" y="0"/>
                    <a:pt x="34" y="2"/>
                    <a:pt x="34" y="4"/>
                  </a:cubicBezTo>
                  <a:cubicBezTo>
                    <a:pt x="34" y="6"/>
                    <a:pt x="32" y="8"/>
                    <a:pt x="30" y="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6"/>
            <p:cNvSpPr/>
            <p:nvPr/>
          </p:nvSpPr>
          <p:spPr>
            <a:xfrm>
              <a:off x="1366086" y="945669"/>
              <a:ext cx="100019" cy="141833"/>
            </a:xfrm>
            <a:custGeom>
              <a:avLst/>
              <a:gdLst/>
              <a:ahLst/>
              <a:cxnLst/>
              <a:rect l="l" t="t" r="r" b="b"/>
              <a:pathLst>
                <a:path w="41" h="51" extrusionOk="0">
                  <a:moveTo>
                    <a:pt x="9" y="47"/>
                  </a:moveTo>
                  <a:cubicBezTo>
                    <a:pt x="9" y="49"/>
                    <a:pt x="7" y="51"/>
                    <a:pt x="5" y="51"/>
                  </a:cubicBezTo>
                  <a:cubicBezTo>
                    <a:pt x="2" y="51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5" y="0"/>
                  </a:cubicBezTo>
                  <a:cubicBezTo>
                    <a:pt x="7" y="0"/>
                    <a:pt x="9" y="1"/>
                    <a:pt x="9" y="4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32" y="1"/>
                    <a:pt x="34" y="0"/>
                    <a:pt x="37" y="0"/>
                  </a:cubicBezTo>
                  <a:cubicBezTo>
                    <a:pt x="39" y="0"/>
                    <a:pt x="41" y="1"/>
                    <a:pt x="41" y="4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49"/>
                    <a:pt x="39" y="51"/>
                    <a:pt x="36" y="51"/>
                  </a:cubicBezTo>
                  <a:cubicBezTo>
                    <a:pt x="34" y="51"/>
                    <a:pt x="32" y="49"/>
                    <a:pt x="32" y="47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9" y="44"/>
                    <a:pt x="9" y="44"/>
                    <a:pt x="9" y="44"/>
                  </a:cubicBezTo>
                  <a:lnTo>
                    <a:pt x="9" y="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6"/>
            <p:cNvSpPr/>
            <p:nvPr/>
          </p:nvSpPr>
          <p:spPr>
            <a:xfrm>
              <a:off x="1499445" y="945669"/>
              <a:ext cx="91685" cy="141833"/>
            </a:xfrm>
            <a:custGeom>
              <a:avLst/>
              <a:gdLst/>
              <a:ahLst/>
              <a:cxnLst/>
              <a:rect l="l" t="t" r="r" b="b"/>
              <a:pathLst>
                <a:path w="37" h="51" extrusionOk="0">
                  <a:moveTo>
                    <a:pt x="37" y="47"/>
                  </a:moveTo>
                  <a:cubicBezTo>
                    <a:pt x="37" y="49"/>
                    <a:pt x="35" y="51"/>
                    <a:pt x="33" y="51"/>
                  </a:cubicBezTo>
                  <a:cubicBezTo>
                    <a:pt x="31" y="51"/>
                    <a:pt x="29" y="49"/>
                    <a:pt x="29" y="47"/>
                  </a:cubicBezTo>
                  <a:cubicBezTo>
                    <a:pt x="29" y="31"/>
                    <a:pt x="29" y="31"/>
                    <a:pt x="29" y="31"/>
                  </a:cubicBezTo>
                  <a:cubicBezTo>
                    <a:pt x="25" y="32"/>
                    <a:pt x="21" y="33"/>
                    <a:pt x="17" y="33"/>
                  </a:cubicBezTo>
                  <a:cubicBezTo>
                    <a:pt x="6" y="33"/>
                    <a:pt x="0" y="28"/>
                    <a:pt x="0" y="1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5" y="0"/>
                  </a:cubicBezTo>
                  <a:cubicBezTo>
                    <a:pt x="7" y="0"/>
                    <a:pt x="9" y="1"/>
                    <a:pt x="9" y="4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23"/>
                    <a:pt x="13" y="25"/>
                    <a:pt x="19" y="25"/>
                  </a:cubicBezTo>
                  <a:cubicBezTo>
                    <a:pt x="22" y="25"/>
                    <a:pt x="25" y="24"/>
                    <a:pt x="29" y="23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9" y="1"/>
                    <a:pt x="31" y="0"/>
                    <a:pt x="33" y="0"/>
                  </a:cubicBezTo>
                  <a:cubicBezTo>
                    <a:pt x="35" y="0"/>
                    <a:pt x="37" y="1"/>
                    <a:pt x="37" y="4"/>
                  </a:cubicBezTo>
                  <a:lnTo>
                    <a:pt x="37" y="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6"/>
            <p:cNvSpPr/>
            <p:nvPr/>
          </p:nvSpPr>
          <p:spPr>
            <a:xfrm>
              <a:off x="1624471" y="943778"/>
              <a:ext cx="95018" cy="143723"/>
            </a:xfrm>
            <a:custGeom>
              <a:avLst/>
              <a:gdLst/>
              <a:ahLst/>
              <a:cxnLst/>
              <a:rect l="l" t="t" r="r" b="b"/>
              <a:pathLst>
                <a:path w="39" h="52" extrusionOk="0">
                  <a:moveTo>
                    <a:pt x="36" y="29"/>
                  </a:moveTo>
                  <a:cubicBezTo>
                    <a:pt x="8" y="29"/>
                    <a:pt x="8" y="29"/>
                    <a:pt x="8" y="29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8" y="40"/>
                    <a:pt x="12" y="45"/>
                    <a:pt x="20" y="45"/>
                  </a:cubicBezTo>
                  <a:cubicBezTo>
                    <a:pt x="25" y="45"/>
                    <a:pt x="29" y="44"/>
                    <a:pt x="32" y="42"/>
                  </a:cubicBezTo>
                  <a:cubicBezTo>
                    <a:pt x="34" y="41"/>
                    <a:pt x="36" y="42"/>
                    <a:pt x="37" y="44"/>
                  </a:cubicBezTo>
                  <a:cubicBezTo>
                    <a:pt x="38" y="46"/>
                    <a:pt x="37" y="48"/>
                    <a:pt x="35" y="49"/>
                  </a:cubicBezTo>
                  <a:cubicBezTo>
                    <a:pt x="30" y="51"/>
                    <a:pt x="25" y="52"/>
                    <a:pt x="19" y="52"/>
                  </a:cubicBezTo>
                  <a:cubicBezTo>
                    <a:pt x="5" y="52"/>
                    <a:pt x="0" y="42"/>
                    <a:pt x="0" y="3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5" y="0"/>
                    <a:pt x="19" y="0"/>
                  </a:cubicBezTo>
                  <a:cubicBezTo>
                    <a:pt x="34" y="0"/>
                    <a:pt x="39" y="10"/>
                    <a:pt x="39" y="21"/>
                  </a:cubicBezTo>
                  <a:cubicBezTo>
                    <a:pt x="39" y="25"/>
                    <a:pt x="39" y="25"/>
                    <a:pt x="39" y="25"/>
                  </a:cubicBezTo>
                  <a:cubicBezTo>
                    <a:pt x="39" y="28"/>
                    <a:pt x="38" y="29"/>
                    <a:pt x="36" y="29"/>
                  </a:cubicBezTo>
                  <a:close/>
                  <a:moveTo>
                    <a:pt x="30" y="20"/>
                  </a:moveTo>
                  <a:cubicBezTo>
                    <a:pt x="30" y="12"/>
                    <a:pt x="28" y="7"/>
                    <a:pt x="19" y="7"/>
                  </a:cubicBezTo>
                  <a:cubicBezTo>
                    <a:pt x="12" y="7"/>
                    <a:pt x="8" y="13"/>
                    <a:pt x="8" y="20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30" y="22"/>
                    <a:pt x="30" y="22"/>
                    <a:pt x="30" y="22"/>
                  </a:cubicBezTo>
                  <a:lnTo>
                    <a:pt x="30" y="2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6"/>
            <p:cNvSpPr/>
            <p:nvPr/>
          </p:nvSpPr>
          <p:spPr>
            <a:xfrm>
              <a:off x="1747828" y="943778"/>
              <a:ext cx="85017" cy="143723"/>
            </a:xfrm>
            <a:custGeom>
              <a:avLst/>
              <a:gdLst/>
              <a:ahLst/>
              <a:cxnLst/>
              <a:rect l="l" t="t" r="r" b="b"/>
              <a:pathLst>
                <a:path w="35" h="52" extrusionOk="0">
                  <a:moveTo>
                    <a:pt x="29" y="10"/>
                  </a:moveTo>
                  <a:cubicBezTo>
                    <a:pt x="26" y="8"/>
                    <a:pt x="24" y="8"/>
                    <a:pt x="20" y="8"/>
                  </a:cubicBezTo>
                  <a:cubicBezTo>
                    <a:pt x="13" y="8"/>
                    <a:pt x="9" y="14"/>
                    <a:pt x="9" y="22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9" y="39"/>
                    <a:pt x="12" y="45"/>
                    <a:pt x="20" y="45"/>
                  </a:cubicBezTo>
                  <a:cubicBezTo>
                    <a:pt x="23" y="45"/>
                    <a:pt x="26" y="44"/>
                    <a:pt x="29" y="43"/>
                  </a:cubicBezTo>
                  <a:cubicBezTo>
                    <a:pt x="31" y="42"/>
                    <a:pt x="33" y="43"/>
                    <a:pt x="34" y="44"/>
                  </a:cubicBezTo>
                  <a:cubicBezTo>
                    <a:pt x="35" y="46"/>
                    <a:pt x="34" y="48"/>
                    <a:pt x="32" y="49"/>
                  </a:cubicBezTo>
                  <a:cubicBezTo>
                    <a:pt x="28" y="51"/>
                    <a:pt x="24" y="52"/>
                    <a:pt x="20" y="52"/>
                  </a:cubicBezTo>
                  <a:cubicBezTo>
                    <a:pt x="6" y="52"/>
                    <a:pt x="0" y="43"/>
                    <a:pt x="0" y="30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1"/>
                    <a:pt x="6" y="0"/>
                    <a:pt x="20" y="0"/>
                  </a:cubicBezTo>
                  <a:cubicBezTo>
                    <a:pt x="24" y="0"/>
                    <a:pt x="29" y="1"/>
                    <a:pt x="32" y="3"/>
                  </a:cubicBezTo>
                  <a:cubicBezTo>
                    <a:pt x="34" y="4"/>
                    <a:pt x="35" y="6"/>
                    <a:pt x="34" y="8"/>
                  </a:cubicBezTo>
                  <a:cubicBezTo>
                    <a:pt x="33" y="10"/>
                    <a:pt x="31" y="11"/>
                    <a:pt x="29" y="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6"/>
            <p:cNvSpPr/>
            <p:nvPr/>
          </p:nvSpPr>
          <p:spPr>
            <a:xfrm>
              <a:off x="1857850" y="943778"/>
              <a:ext cx="86684" cy="143723"/>
            </a:xfrm>
            <a:custGeom>
              <a:avLst/>
              <a:gdLst/>
              <a:ahLst/>
              <a:cxnLst/>
              <a:rect l="l" t="t" r="r" b="b"/>
              <a:pathLst>
                <a:path w="36" h="52" extrusionOk="0">
                  <a:moveTo>
                    <a:pt x="8" y="22"/>
                  </a:moveTo>
                  <a:cubicBezTo>
                    <a:pt x="14" y="22"/>
                    <a:pt x="14" y="22"/>
                    <a:pt x="14" y="22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29" y="1"/>
                    <a:pt x="30" y="0"/>
                    <a:pt x="32" y="0"/>
                  </a:cubicBezTo>
                  <a:cubicBezTo>
                    <a:pt x="35" y="0"/>
                    <a:pt x="36" y="3"/>
                    <a:pt x="36" y="5"/>
                  </a:cubicBezTo>
                  <a:cubicBezTo>
                    <a:pt x="36" y="6"/>
                    <a:pt x="36" y="7"/>
                    <a:pt x="35" y="7"/>
                  </a:cubicBezTo>
                  <a:cubicBezTo>
                    <a:pt x="21" y="26"/>
                    <a:pt x="21" y="26"/>
                    <a:pt x="21" y="26"/>
                  </a:cubicBezTo>
                  <a:cubicBezTo>
                    <a:pt x="26" y="33"/>
                    <a:pt x="31" y="39"/>
                    <a:pt x="36" y="46"/>
                  </a:cubicBezTo>
                  <a:cubicBezTo>
                    <a:pt x="36" y="46"/>
                    <a:pt x="36" y="47"/>
                    <a:pt x="36" y="48"/>
                  </a:cubicBezTo>
                  <a:cubicBezTo>
                    <a:pt x="36" y="50"/>
                    <a:pt x="35" y="52"/>
                    <a:pt x="32" y="52"/>
                  </a:cubicBezTo>
                  <a:cubicBezTo>
                    <a:pt x="30" y="52"/>
                    <a:pt x="29" y="51"/>
                    <a:pt x="28" y="50"/>
                  </a:cubicBezTo>
                  <a:cubicBezTo>
                    <a:pt x="23" y="43"/>
                    <a:pt x="19" y="37"/>
                    <a:pt x="14" y="30"/>
                  </a:cubicBezTo>
                  <a:cubicBezTo>
                    <a:pt x="8" y="30"/>
                    <a:pt x="8" y="30"/>
                    <a:pt x="8" y="30"/>
                  </a:cubicBezTo>
                  <a:cubicBezTo>
                    <a:pt x="8" y="48"/>
                    <a:pt x="8" y="48"/>
                    <a:pt x="8" y="48"/>
                  </a:cubicBezTo>
                  <a:cubicBezTo>
                    <a:pt x="8" y="50"/>
                    <a:pt x="6" y="52"/>
                    <a:pt x="4" y="52"/>
                  </a:cubicBezTo>
                  <a:cubicBezTo>
                    <a:pt x="2" y="52"/>
                    <a:pt x="0" y="50"/>
                    <a:pt x="0" y="4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1"/>
                    <a:pt x="4" y="1"/>
                  </a:cubicBezTo>
                  <a:cubicBezTo>
                    <a:pt x="6" y="1"/>
                    <a:pt x="8" y="2"/>
                    <a:pt x="8" y="5"/>
                  </a:cubicBezTo>
                  <a:lnTo>
                    <a:pt x="8" y="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6"/>
            <p:cNvSpPr/>
            <p:nvPr/>
          </p:nvSpPr>
          <p:spPr>
            <a:xfrm>
              <a:off x="1959537" y="943778"/>
              <a:ext cx="105021" cy="143723"/>
            </a:xfrm>
            <a:custGeom>
              <a:avLst/>
              <a:gdLst/>
              <a:ahLst/>
              <a:cxnLst/>
              <a:rect l="l" t="t" r="r" b="b"/>
              <a:pathLst>
                <a:path w="43" h="52" extrusionOk="0">
                  <a:moveTo>
                    <a:pt x="39" y="52"/>
                  </a:moveTo>
                  <a:cubicBezTo>
                    <a:pt x="37" y="52"/>
                    <a:pt x="35" y="51"/>
                    <a:pt x="34" y="50"/>
                  </a:cubicBezTo>
                  <a:cubicBezTo>
                    <a:pt x="33" y="49"/>
                    <a:pt x="32" y="48"/>
                    <a:pt x="32" y="47"/>
                  </a:cubicBezTo>
                  <a:cubicBezTo>
                    <a:pt x="28" y="51"/>
                    <a:pt x="22" y="52"/>
                    <a:pt x="18" y="52"/>
                  </a:cubicBezTo>
                  <a:cubicBezTo>
                    <a:pt x="5" y="52"/>
                    <a:pt x="0" y="46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28"/>
                    <a:pt x="6" y="22"/>
                    <a:pt x="19" y="22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12"/>
                    <a:pt x="28" y="8"/>
                    <a:pt x="20" y="8"/>
                  </a:cubicBezTo>
                  <a:cubicBezTo>
                    <a:pt x="15" y="8"/>
                    <a:pt x="12" y="9"/>
                    <a:pt x="9" y="10"/>
                  </a:cubicBezTo>
                  <a:cubicBezTo>
                    <a:pt x="9" y="11"/>
                    <a:pt x="8" y="11"/>
                    <a:pt x="7" y="11"/>
                  </a:cubicBezTo>
                  <a:cubicBezTo>
                    <a:pt x="5" y="11"/>
                    <a:pt x="4" y="9"/>
                    <a:pt x="4" y="7"/>
                  </a:cubicBezTo>
                  <a:cubicBezTo>
                    <a:pt x="4" y="6"/>
                    <a:pt x="4" y="5"/>
                    <a:pt x="6" y="4"/>
                  </a:cubicBezTo>
                  <a:cubicBezTo>
                    <a:pt x="9" y="1"/>
                    <a:pt x="15" y="0"/>
                    <a:pt x="20" y="0"/>
                  </a:cubicBezTo>
                  <a:cubicBezTo>
                    <a:pt x="35" y="0"/>
                    <a:pt x="39" y="7"/>
                    <a:pt x="39" y="20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39" y="43"/>
                    <a:pt x="40" y="44"/>
                    <a:pt x="42" y="45"/>
                  </a:cubicBezTo>
                  <a:cubicBezTo>
                    <a:pt x="43" y="46"/>
                    <a:pt x="43" y="47"/>
                    <a:pt x="43" y="48"/>
                  </a:cubicBezTo>
                  <a:cubicBezTo>
                    <a:pt x="43" y="51"/>
                    <a:pt x="41" y="52"/>
                    <a:pt x="39" y="52"/>
                  </a:cubicBezTo>
                  <a:close/>
                  <a:moveTo>
                    <a:pt x="30" y="29"/>
                  </a:moveTo>
                  <a:cubicBezTo>
                    <a:pt x="19" y="29"/>
                    <a:pt x="19" y="29"/>
                    <a:pt x="19" y="29"/>
                  </a:cubicBezTo>
                  <a:cubicBezTo>
                    <a:pt x="11" y="29"/>
                    <a:pt x="9" y="33"/>
                    <a:pt x="9" y="37"/>
                  </a:cubicBezTo>
                  <a:cubicBezTo>
                    <a:pt x="9" y="38"/>
                    <a:pt x="9" y="38"/>
                    <a:pt x="9" y="38"/>
                  </a:cubicBezTo>
                  <a:cubicBezTo>
                    <a:pt x="9" y="42"/>
                    <a:pt x="11" y="45"/>
                    <a:pt x="19" y="45"/>
                  </a:cubicBezTo>
                  <a:cubicBezTo>
                    <a:pt x="26" y="45"/>
                    <a:pt x="30" y="42"/>
                    <a:pt x="30" y="35"/>
                  </a:cubicBezTo>
                  <a:lnTo>
                    <a:pt x="30" y="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6"/>
            <p:cNvSpPr/>
            <p:nvPr/>
          </p:nvSpPr>
          <p:spPr>
            <a:xfrm>
              <a:off x="2086228" y="945669"/>
              <a:ext cx="88351" cy="141833"/>
            </a:xfrm>
            <a:custGeom>
              <a:avLst/>
              <a:gdLst/>
              <a:ahLst/>
              <a:cxnLst/>
              <a:rect l="l" t="t" r="r" b="b"/>
              <a:pathLst>
                <a:path w="36" h="51" extrusionOk="0">
                  <a:moveTo>
                    <a:pt x="36" y="47"/>
                  </a:moveTo>
                  <a:cubicBezTo>
                    <a:pt x="36" y="49"/>
                    <a:pt x="34" y="51"/>
                    <a:pt x="31" y="51"/>
                  </a:cubicBezTo>
                  <a:cubicBezTo>
                    <a:pt x="29" y="51"/>
                    <a:pt x="27" y="49"/>
                    <a:pt x="27" y="47"/>
                  </a:cubicBezTo>
                  <a:cubicBezTo>
                    <a:pt x="27" y="30"/>
                    <a:pt x="27" y="30"/>
                    <a:pt x="27" y="30"/>
                  </a:cubicBezTo>
                  <a:cubicBezTo>
                    <a:pt x="19" y="30"/>
                    <a:pt x="19" y="30"/>
                    <a:pt x="19" y="30"/>
                  </a:cubicBezTo>
                  <a:cubicBezTo>
                    <a:pt x="15" y="36"/>
                    <a:pt x="12" y="43"/>
                    <a:pt x="9" y="49"/>
                  </a:cubicBezTo>
                  <a:cubicBezTo>
                    <a:pt x="8" y="51"/>
                    <a:pt x="6" y="51"/>
                    <a:pt x="5" y="51"/>
                  </a:cubicBezTo>
                  <a:cubicBezTo>
                    <a:pt x="2" y="51"/>
                    <a:pt x="0" y="50"/>
                    <a:pt x="0" y="47"/>
                  </a:cubicBezTo>
                  <a:cubicBezTo>
                    <a:pt x="0" y="46"/>
                    <a:pt x="1" y="46"/>
                    <a:pt x="1" y="44"/>
                  </a:cubicBezTo>
                  <a:cubicBezTo>
                    <a:pt x="4" y="39"/>
                    <a:pt x="7" y="34"/>
                    <a:pt x="10" y="29"/>
                  </a:cubicBezTo>
                  <a:cubicBezTo>
                    <a:pt x="4" y="27"/>
                    <a:pt x="1" y="22"/>
                    <a:pt x="1" y="16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6"/>
                    <a:pt x="6" y="0"/>
                    <a:pt x="18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4" y="0"/>
                    <a:pt x="36" y="2"/>
                    <a:pt x="36" y="4"/>
                  </a:cubicBezTo>
                  <a:lnTo>
                    <a:pt x="36" y="47"/>
                  </a:lnTo>
                  <a:close/>
                  <a:moveTo>
                    <a:pt x="27" y="23"/>
                  </a:moveTo>
                  <a:cubicBezTo>
                    <a:pt x="27" y="7"/>
                    <a:pt x="27" y="7"/>
                    <a:pt x="27" y="7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1" y="7"/>
                    <a:pt x="10" y="11"/>
                    <a:pt x="10" y="14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0" y="19"/>
                    <a:pt x="12" y="23"/>
                    <a:pt x="18" y="23"/>
                  </a:cubicBezTo>
                  <a:lnTo>
                    <a:pt x="27" y="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6"/>
            <p:cNvSpPr/>
            <p:nvPr/>
          </p:nvSpPr>
          <p:spPr>
            <a:xfrm>
              <a:off x="2284601" y="945669"/>
              <a:ext cx="98352" cy="141833"/>
            </a:xfrm>
            <a:custGeom>
              <a:avLst/>
              <a:gdLst/>
              <a:ahLst/>
              <a:cxnLst/>
              <a:rect l="l" t="t" r="r" b="b"/>
              <a:pathLst>
                <a:path w="40" h="51" extrusionOk="0">
                  <a:moveTo>
                    <a:pt x="8" y="47"/>
                  </a:moveTo>
                  <a:cubicBezTo>
                    <a:pt x="8" y="49"/>
                    <a:pt x="7" y="51"/>
                    <a:pt x="4" y="51"/>
                  </a:cubicBezTo>
                  <a:cubicBezTo>
                    <a:pt x="1" y="51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7" y="0"/>
                    <a:pt x="8" y="1"/>
                    <a:pt x="8" y="4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1"/>
                    <a:pt x="33" y="0"/>
                    <a:pt x="36" y="0"/>
                  </a:cubicBezTo>
                  <a:cubicBezTo>
                    <a:pt x="38" y="0"/>
                    <a:pt x="40" y="1"/>
                    <a:pt x="40" y="4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0" y="49"/>
                    <a:pt x="38" y="51"/>
                    <a:pt x="36" y="51"/>
                  </a:cubicBezTo>
                  <a:cubicBezTo>
                    <a:pt x="33" y="51"/>
                    <a:pt x="31" y="49"/>
                    <a:pt x="31" y="47"/>
                  </a:cubicBezTo>
                  <a:cubicBezTo>
                    <a:pt x="31" y="18"/>
                    <a:pt x="31" y="18"/>
                    <a:pt x="31" y="18"/>
                  </a:cubicBezTo>
                  <a:cubicBezTo>
                    <a:pt x="8" y="44"/>
                    <a:pt x="8" y="44"/>
                    <a:pt x="8" y="44"/>
                  </a:cubicBezTo>
                  <a:lnTo>
                    <a:pt x="8" y="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6"/>
            <p:cNvSpPr/>
            <p:nvPr/>
          </p:nvSpPr>
          <p:spPr>
            <a:xfrm>
              <a:off x="2419627" y="943778"/>
              <a:ext cx="93351" cy="143723"/>
            </a:xfrm>
            <a:custGeom>
              <a:avLst/>
              <a:gdLst/>
              <a:ahLst/>
              <a:cxnLst/>
              <a:rect l="l" t="t" r="r" b="b"/>
              <a:pathLst>
                <a:path w="38" h="52" extrusionOk="0">
                  <a:moveTo>
                    <a:pt x="38" y="48"/>
                  </a:moveTo>
                  <a:cubicBezTo>
                    <a:pt x="38" y="50"/>
                    <a:pt x="36" y="52"/>
                    <a:pt x="33" y="52"/>
                  </a:cubicBezTo>
                  <a:cubicBezTo>
                    <a:pt x="31" y="52"/>
                    <a:pt x="29" y="50"/>
                    <a:pt x="29" y="48"/>
                  </a:cubicBezTo>
                  <a:cubicBezTo>
                    <a:pt x="29" y="29"/>
                    <a:pt x="29" y="29"/>
                    <a:pt x="29" y="29"/>
                  </a:cubicBezTo>
                  <a:cubicBezTo>
                    <a:pt x="9" y="29"/>
                    <a:pt x="9" y="29"/>
                    <a:pt x="9" y="29"/>
                  </a:cubicBezTo>
                  <a:cubicBezTo>
                    <a:pt x="9" y="48"/>
                    <a:pt x="9" y="48"/>
                    <a:pt x="9" y="48"/>
                  </a:cubicBezTo>
                  <a:cubicBezTo>
                    <a:pt x="9" y="50"/>
                    <a:pt x="7" y="52"/>
                    <a:pt x="5" y="52"/>
                  </a:cubicBezTo>
                  <a:cubicBezTo>
                    <a:pt x="2" y="52"/>
                    <a:pt x="0" y="50"/>
                    <a:pt x="0" y="4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9" y="2"/>
                    <a:pt x="9" y="5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29" y="21"/>
                    <a:pt x="29" y="21"/>
                    <a:pt x="29" y="21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9" y="2"/>
                    <a:pt x="31" y="0"/>
                    <a:pt x="33" y="0"/>
                  </a:cubicBezTo>
                  <a:cubicBezTo>
                    <a:pt x="36" y="0"/>
                    <a:pt x="38" y="2"/>
                    <a:pt x="38" y="5"/>
                  </a:cubicBezTo>
                  <a:lnTo>
                    <a:pt x="38" y="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2549652" y="945669"/>
              <a:ext cx="96685" cy="141833"/>
            </a:xfrm>
            <a:custGeom>
              <a:avLst/>
              <a:gdLst/>
              <a:ahLst/>
              <a:cxnLst/>
              <a:rect l="l" t="t" r="r" b="b"/>
              <a:pathLst>
                <a:path w="40" h="51" extrusionOk="0">
                  <a:moveTo>
                    <a:pt x="8" y="47"/>
                  </a:moveTo>
                  <a:cubicBezTo>
                    <a:pt x="8" y="49"/>
                    <a:pt x="7" y="51"/>
                    <a:pt x="4" y="51"/>
                  </a:cubicBezTo>
                  <a:cubicBezTo>
                    <a:pt x="1" y="51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7" y="0"/>
                    <a:pt x="8" y="1"/>
                    <a:pt x="8" y="4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1"/>
                    <a:pt x="33" y="0"/>
                    <a:pt x="36" y="0"/>
                  </a:cubicBezTo>
                  <a:cubicBezTo>
                    <a:pt x="38" y="0"/>
                    <a:pt x="40" y="1"/>
                    <a:pt x="40" y="4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0" y="49"/>
                    <a:pt x="38" y="51"/>
                    <a:pt x="36" y="51"/>
                  </a:cubicBezTo>
                  <a:cubicBezTo>
                    <a:pt x="33" y="51"/>
                    <a:pt x="31" y="49"/>
                    <a:pt x="31" y="47"/>
                  </a:cubicBezTo>
                  <a:cubicBezTo>
                    <a:pt x="31" y="18"/>
                    <a:pt x="31" y="18"/>
                    <a:pt x="31" y="18"/>
                  </a:cubicBezTo>
                  <a:cubicBezTo>
                    <a:pt x="8" y="44"/>
                    <a:pt x="8" y="44"/>
                    <a:pt x="8" y="44"/>
                  </a:cubicBezTo>
                  <a:lnTo>
                    <a:pt x="8" y="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2683012" y="945669"/>
              <a:ext cx="118357" cy="187218"/>
            </a:xfrm>
            <a:custGeom>
              <a:avLst/>
              <a:gdLst/>
              <a:ahLst/>
              <a:cxnLst/>
              <a:rect l="l" t="t" r="r" b="b"/>
              <a:pathLst>
                <a:path w="48" h="67" extrusionOk="0">
                  <a:moveTo>
                    <a:pt x="40" y="51"/>
                  </a:moveTo>
                  <a:cubicBezTo>
                    <a:pt x="4" y="51"/>
                    <a:pt x="4" y="51"/>
                    <a:pt x="4" y="51"/>
                  </a:cubicBezTo>
                  <a:cubicBezTo>
                    <a:pt x="2" y="51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5" y="0"/>
                  </a:cubicBezTo>
                  <a:cubicBezTo>
                    <a:pt x="7" y="0"/>
                    <a:pt x="9" y="1"/>
                    <a:pt x="9" y="4"/>
                  </a:cubicBezTo>
                  <a:cubicBezTo>
                    <a:pt x="9" y="43"/>
                    <a:pt x="9" y="43"/>
                    <a:pt x="9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30" y="1"/>
                    <a:pt x="32" y="0"/>
                    <a:pt x="35" y="0"/>
                  </a:cubicBezTo>
                  <a:cubicBezTo>
                    <a:pt x="37" y="0"/>
                    <a:pt x="39" y="1"/>
                    <a:pt x="39" y="4"/>
                  </a:cubicBezTo>
                  <a:cubicBezTo>
                    <a:pt x="39" y="43"/>
                    <a:pt x="39" y="43"/>
                    <a:pt x="39" y="43"/>
                  </a:cubicBezTo>
                  <a:cubicBezTo>
                    <a:pt x="44" y="43"/>
                    <a:pt x="44" y="43"/>
                    <a:pt x="44" y="43"/>
                  </a:cubicBezTo>
                  <a:cubicBezTo>
                    <a:pt x="46" y="43"/>
                    <a:pt x="48" y="44"/>
                    <a:pt x="48" y="46"/>
                  </a:cubicBezTo>
                  <a:cubicBezTo>
                    <a:pt x="48" y="63"/>
                    <a:pt x="48" y="63"/>
                    <a:pt x="48" y="63"/>
                  </a:cubicBezTo>
                  <a:cubicBezTo>
                    <a:pt x="48" y="65"/>
                    <a:pt x="46" y="67"/>
                    <a:pt x="44" y="67"/>
                  </a:cubicBezTo>
                  <a:cubicBezTo>
                    <a:pt x="41" y="67"/>
                    <a:pt x="40" y="65"/>
                    <a:pt x="40" y="63"/>
                  </a:cubicBezTo>
                  <a:lnTo>
                    <a:pt x="40" y="5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2823040" y="945669"/>
              <a:ext cx="96685" cy="141833"/>
            </a:xfrm>
            <a:custGeom>
              <a:avLst/>
              <a:gdLst/>
              <a:ahLst/>
              <a:cxnLst/>
              <a:rect l="l" t="t" r="r" b="b"/>
              <a:pathLst>
                <a:path w="40" h="51" extrusionOk="0">
                  <a:moveTo>
                    <a:pt x="9" y="47"/>
                  </a:moveTo>
                  <a:cubicBezTo>
                    <a:pt x="9" y="49"/>
                    <a:pt x="7" y="51"/>
                    <a:pt x="4" y="51"/>
                  </a:cubicBezTo>
                  <a:cubicBezTo>
                    <a:pt x="1" y="51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7" y="0"/>
                    <a:pt x="9" y="1"/>
                    <a:pt x="9" y="4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1"/>
                    <a:pt x="33" y="0"/>
                    <a:pt x="36" y="0"/>
                  </a:cubicBezTo>
                  <a:cubicBezTo>
                    <a:pt x="38" y="0"/>
                    <a:pt x="40" y="1"/>
                    <a:pt x="40" y="4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0" y="49"/>
                    <a:pt x="38" y="51"/>
                    <a:pt x="36" y="51"/>
                  </a:cubicBezTo>
                  <a:cubicBezTo>
                    <a:pt x="33" y="51"/>
                    <a:pt x="31" y="49"/>
                    <a:pt x="31" y="47"/>
                  </a:cubicBezTo>
                  <a:cubicBezTo>
                    <a:pt x="31" y="18"/>
                    <a:pt x="31" y="18"/>
                    <a:pt x="31" y="18"/>
                  </a:cubicBezTo>
                  <a:cubicBezTo>
                    <a:pt x="9" y="44"/>
                    <a:pt x="9" y="44"/>
                    <a:pt x="9" y="44"/>
                  </a:cubicBezTo>
                  <a:lnTo>
                    <a:pt x="9" y="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2949731" y="943778"/>
              <a:ext cx="105021" cy="143723"/>
            </a:xfrm>
            <a:custGeom>
              <a:avLst/>
              <a:gdLst/>
              <a:ahLst/>
              <a:cxnLst/>
              <a:rect l="l" t="t" r="r" b="b"/>
              <a:pathLst>
                <a:path w="43" h="52" extrusionOk="0">
                  <a:moveTo>
                    <a:pt x="38" y="52"/>
                  </a:moveTo>
                  <a:cubicBezTo>
                    <a:pt x="37" y="52"/>
                    <a:pt x="34" y="51"/>
                    <a:pt x="33" y="50"/>
                  </a:cubicBezTo>
                  <a:cubicBezTo>
                    <a:pt x="32" y="49"/>
                    <a:pt x="32" y="48"/>
                    <a:pt x="31" y="47"/>
                  </a:cubicBezTo>
                  <a:cubicBezTo>
                    <a:pt x="28" y="51"/>
                    <a:pt x="22" y="52"/>
                    <a:pt x="17" y="52"/>
                  </a:cubicBezTo>
                  <a:cubicBezTo>
                    <a:pt x="5" y="52"/>
                    <a:pt x="0" y="46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28"/>
                    <a:pt x="5" y="22"/>
                    <a:pt x="18" y="22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12"/>
                    <a:pt x="28" y="8"/>
                    <a:pt x="19" y="8"/>
                  </a:cubicBezTo>
                  <a:cubicBezTo>
                    <a:pt x="15" y="8"/>
                    <a:pt x="12" y="9"/>
                    <a:pt x="9" y="10"/>
                  </a:cubicBezTo>
                  <a:cubicBezTo>
                    <a:pt x="8" y="11"/>
                    <a:pt x="8" y="11"/>
                    <a:pt x="7" y="11"/>
                  </a:cubicBezTo>
                  <a:cubicBezTo>
                    <a:pt x="5" y="11"/>
                    <a:pt x="3" y="9"/>
                    <a:pt x="3" y="7"/>
                  </a:cubicBezTo>
                  <a:cubicBezTo>
                    <a:pt x="3" y="6"/>
                    <a:pt x="4" y="5"/>
                    <a:pt x="5" y="4"/>
                  </a:cubicBezTo>
                  <a:cubicBezTo>
                    <a:pt x="9" y="1"/>
                    <a:pt x="14" y="0"/>
                    <a:pt x="20" y="0"/>
                  </a:cubicBezTo>
                  <a:cubicBezTo>
                    <a:pt x="34" y="0"/>
                    <a:pt x="38" y="7"/>
                    <a:pt x="38" y="20"/>
                  </a:cubicBezTo>
                  <a:cubicBezTo>
                    <a:pt x="38" y="39"/>
                    <a:pt x="38" y="39"/>
                    <a:pt x="38" y="39"/>
                  </a:cubicBezTo>
                  <a:cubicBezTo>
                    <a:pt x="38" y="43"/>
                    <a:pt x="39" y="44"/>
                    <a:pt x="41" y="45"/>
                  </a:cubicBezTo>
                  <a:cubicBezTo>
                    <a:pt x="42" y="46"/>
                    <a:pt x="43" y="47"/>
                    <a:pt x="43" y="48"/>
                  </a:cubicBezTo>
                  <a:cubicBezTo>
                    <a:pt x="43" y="51"/>
                    <a:pt x="41" y="52"/>
                    <a:pt x="38" y="52"/>
                  </a:cubicBezTo>
                  <a:close/>
                  <a:moveTo>
                    <a:pt x="30" y="29"/>
                  </a:moveTo>
                  <a:cubicBezTo>
                    <a:pt x="19" y="29"/>
                    <a:pt x="19" y="29"/>
                    <a:pt x="19" y="29"/>
                  </a:cubicBezTo>
                  <a:cubicBezTo>
                    <a:pt x="11" y="29"/>
                    <a:pt x="8" y="33"/>
                    <a:pt x="8" y="37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8" y="42"/>
                    <a:pt x="11" y="45"/>
                    <a:pt x="19" y="45"/>
                  </a:cubicBezTo>
                  <a:cubicBezTo>
                    <a:pt x="25" y="45"/>
                    <a:pt x="30" y="42"/>
                    <a:pt x="30" y="35"/>
                  </a:cubicBezTo>
                  <a:lnTo>
                    <a:pt x="30" y="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3066422" y="945669"/>
              <a:ext cx="98352" cy="145614"/>
            </a:xfrm>
            <a:custGeom>
              <a:avLst/>
              <a:gdLst/>
              <a:ahLst/>
              <a:cxnLst/>
              <a:rect l="l" t="t" r="r" b="b"/>
              <a:pathLst>
                <a:path w="40" h="52" extrusionOk="0">
                  <a:moveTo>
                    <a:pt x="36" y="0"/>
                  </a:moveTo>
                  <a:cubicBezTo>
                    <a:pt x="38" y="0"/>
                    <a:pt x="40" y="2"/>
                    <a:pt x="40" y="4"/>
                  </a:cubicBezTo>
                  <a:cubicBezTo>
                    <a:pt x="40" y="6"/>
                    <a:pt x="38" y="7"/>
                    <a:pt x="36" y="7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50"/>
                    <a:pt x="22" y="52"/>
                    <a:pt x="20" y="52"/>
                  </a:cubicBezTo>
                  <a:cubicBezTo>
                    <a:pt x="17" y="52"/>
                    <a:pt x="15" y="50"/>
                    <a:pt x="15" y="47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lnTo>
                    <a:pt x="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3184778" y="945669"/>
              <a:ext cx="100019" cy="141833"/>
            </a:xfrm>
            <a:custGeom>
              <a:avLst/>
              <a:gdLst/>
              <a:ahLst/>
              <a:cxnLst/>
              <a:rect l="l" t="t" r="r" b="b"/>
              <a:pathLst>
                <a:path w="41" h="51" extrusionOk="0">
                  <a:moveTo>
                    <a:pt x="9" y="47"/>
                  </a:moveTo>
                  <a:cubicBezTo>
                    <a:pt x="9" y="49"/>
                    <a:pt x="7" y="51"/>
                    <a:pt x="4" y="51"/>
                  </a:cubicBezTo>
                  <a:cubicBezTo>
                    <a:pt x="2" y="51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7" y="0"/>
                    <a:pt x="9" y="1"/>
                    <a:pt x="9" y="4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32" y="1"/>
                    <a:pt x="34" y="0"/>
                    <a:pt x="36" y="0"/>
                  </a:cubicBezTo>
                  <a:cubicBezTo>
                    <a:pt x="39" y="0"/>
                    <a:pt x="41" y="1"/>
                    <a:pt x="41" y="4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49"/>
                    <a:pt x="39" y="51"/>
                    <a:pt x="36" y="51"/>
                  </a:cubicBezTo>
                  <a:cubicBezTo>
                    <a:pt x="34" y="51"/>
                    <a:pt x="32" y="49"/>
                    <a:pt x="32" y="47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9" y="44"/>
                    <a:pt x="9" y="44"/>
                    <a:pt x="9" y="44"/>
                  </a:cubicBezTo>
                  <a:lnTo>
                    <a:pt x="9" y="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3319804" y="945669"/>
              <a:ext cx="86684" cy="141833"/>
            </a:xfrm>
            <a:custGeom>
              <a:avLst/>
              <a:gdLst/>
              <a:ahLst/>
              <a:cxnLst/>
              <a:rect l="l" t="t" r="r" b="b"/>
              <a:pathLst>
                <a:path w="36" h="51" extrusionOk="0">
                  <a:moveTo>
                    <a:pt x="5" y="51"/>
                  </a:moveTo>
                  <a:cubicBezTo>
                    <a:pt x="2" y="51"/>
                    <a:pt x="0" y="49"/>
                    <a:pt x="0" y="4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30" y="0"/>
                    <a:pt x="34" y="6"/>
                    <a:pt x="34" y="13"/>
                  </a:cubicBezTo>
                  <a:cubicBezTo>
                    <a:pt x="34" y="15"/>
                    <a:pt x="34" y="15"/>
                    <a:pt x="34" y="15"/>
                  </a:cubicBezTo>
                  <a:cubicBezTo>
                    <a:pt x="34" y="18"/>
                    <a:pt x="33" y="22"/>
                    <a:pt x="29" y="24"/>
                  </a:cubicBezTo>
                  <a:cubicBezTo>
                    <a:pt x="35" y="27"/>
                    <a:pt x="36" y="31"/>
                    <a:pt x="36" y="35"/>
                  </a:cubicBezTo>
                  <a:cubicBezTo>
                    <a:pt x="36" y="37"/>
                    <a:pt x="36" y="37"/>
                    <a:pt x="36" y="37"/>
                  </a:cubicBezTo>
                  <a:cubicBezTo>
                    <a:pt x="36" y="45"/>
                    <a:pt x="32" y="51"/>
                    <a:pt x="20" y="51"/>
                  </a:cubicBezTo>
                  <a:lnTo>
                    <a:pt x="5" y="51"/>
                  </a:lnTo>
                  <a:close/>
                  <a:moveTo>
                    <a:pt x="9" y="7"/>
                  </a:moveTo>
                  <a:cubicBezTo>
                    <a:pt x="9" y="21"/>
                    <a:pt x="9" y="21"/>
                    <a:pt x="9" y="21"/>
                  </a:cubicBezTo>
                  <a:cubicBezTo>
                    <a:pt x="17" y="21"/>
                    <a:pt x="17" y="21"/>
                    <a:pt x="17" y="21"/>
                  </a:cubicBezTo>
                  <a:cubicBezTo>
                    <a:pt x="23" y="21"/>
                    <a:pt x="26" y="19"/>
                    <a:pt x="26" y="1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0"/>
                    <a:pt x="24" y="7"/>
                    <a:pt x="18" y="7"/>
                  </a:cubicBezTo>
                  <a:lnTo>
                    <a:pt x="9" y="7"/>
                  </a:lnTo>
                  <a:close/>
                  <a:moveTo>
                    <a:pt x="9" y="29"/>
                  </a:moveTo>
                  <a:cubicBezTo>
                    <a:pt x="9" y="43"/>
                    <a:pt x="9" y="43"/>
                    <a:pt x="9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6" y="43"/>
                    <a:pt x="28" y="41"/>
                    <a:pt x="28" y="37"/>
                  </a:cubicBezTo>
                  <a:cubicBezTo>
                    <a:pt x="28" y="35"/>
                    <a:pt x="28" y="35"/>
                    <a:pt x="28" y="35"/>
                  </a:cubicBezTo>
                  <a:cubicBezTo>
                    <a:pt x="28" y="31"/>
                    <a:pt x="25" y="29"/>
                    <a:pt x="19" y="29"/>
                  </a:cubicBezTo>
                  <a:lnTo>
                    <a:pt x="9" y="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6"/>
            <p:cNvSpPr/>
            <p:nvPr/>
          </p:nvSpPr>
          <p:spPr>
            <a:xfrm>
              <a:off x="3431493" y="943778"/>
              <a:ext cx="105021" cy="143723"/>
            </a:xfrm>
            <a:custGeom>
              <a:avLst/>
              <a:gdLst/>
              <a:ahLst/>
              <a:cxnLst/>
              <a:rect l="l" t="t" r="r" b="b"/>
              <a:pathLst>
                <a:path w="43" h="52" extrusionOk="0">
                  <a:moveTo>
                    <a:pt x="39" y="52"/>
                  </a:moveTo>
                  <a:cubicBezTo>
                    <a:pt x="37" y="52"/>
                    <a:pt x="35" y="51"/>
                    <a:pt x="34" y="50"/>
                  </a:cubicBezTo>
                  <a:cubicBezTo>
                    <a:pt x="33" y="49"/>
                    <a:pt x="32" y="48"/>
                    <a:pt x="32" y="47"/>
                  </a:cubicBezTo>
                  <a:cubicBezTo>
                    <a:pt x="28" y="51"/>
                    <a:pt x="22" y="52"/>
                    <a:pt x="18" y="52"/>
                  </a:cubicBezTo>
                  <a:cubicBezTo>
                    <a:pt x="5" y="52"/>
                    <a:pt x="0" y="46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28"/>
                    <a:pt x="6" y="22"/>
                    <a:pt x="19" y="22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12"/>
                    <a:pt x="28" y="8"/>
                    <a:pt x="20" y="8"/>
                  </a:cubicBezTo>
                  <a:cubicBezTo>
                    <a:pt x="15" y="8"/>
                    <a:pt x="12" y="9"/>
                    <a:pt x="9" y="10"/>
                  </a:cubicBezTo>
                  <a:cubicBezTo>
                    <a:pt x="9" y="11"/>
                    <a:pt x="8" y="11"/>
                    <a:pt x="7" y="11"/>
                  </a:cubicBezTo>
                  <a:cubicBezTo>
                    <a:pt x="5" y="11"/>
                    <a:pt x="4" y="9"/>
                    <a:pt x="4" y="7"/>
                  </a:cubicBezTo>
                  <a:cubicBezTo>
                    <a:pt x="4" y="6"/>
                    <a:pt x="4" y="5"/>
                    <a:pt x="5" y="4"/>
                  </a:cubicBezTo>
                  <a:cubicBezTo>
                    <a:pt x="9" y="1"/>
                    <a:pt x="15" y="0"/>
                    <a:pt x="20" y="0"/>
                  </a:cubicBezTo>
                  <a:cubicBezTo>
                    <a:pt x="34" y="0"/>
                    <a:pt x="39" y="7"/>
                    <a:pt x="39" y="20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39" y="43"/>
                    <a:pt x="40" y="44"/>
                    <a:pt x="41" y="45"/>
                  </a:cubicBezTo>
                  <a:cubicBezTo>
                    <a:pt x="43" y="46"/>
                    <a:pt x="43" y="47"/>
                    <a:pt x="43" y="48"/>
                  </a:cubicBezTo>
                  <a:cubicBezTo>
                    <a:pt x="43" y="51"/>
                    <a:pt x="41" y="52"/>
                    <a:pt x="39" y="52"/>
                  </a:cubicBezTo>
                  <a:close/>
                  <a:moveTo>
                    <a:pt x="30" y="29"/>
                  </a:moveTo>
                  <a:cubicBezTo>
                    <a:pt x="19" y="29"/>
                    <a:pt x="19" y="29"/>
                    <a:pt x="19" y="29"/>
                  </a:cubicBezTo>
                  <a:cubicBezTo>
                    <a:pt x="11" y="29"/>
                    <a:pt x="9" y="33"/>
                    <a:pt x="9" y="37"/>
                  </a:cubicBezTo>
                  <a:cubicBezTo>
                    <a:pt x="9" y="38"/>
                    <a:pt x="9" y="38"/>
                    <a:pt x="9" y="38"/>
                  </a:cubicBezTo>
                  <a:cubicBezTo>
                    <a:pt x="9" y="42"/>
                    <a:pt x="11" y="45"/>
                    <a:pt x="19" y="45"/>
                  </a:cubicBezTo>
                  <a:cubicBezTo>
                    <a:pt x="26" y="45"/>
                    <a:pt x="30" y="42"/>
                    <a:pt x="30" y="35"/>
                  </a:cubicBezTo>
                  <a:lnTo>
                    <a:pt x="30" y="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6"/>
            <p:cNvSpPr/>
            <p:nvPr/>
          </p:nvSpPr>
          <p:spPr>
            <a:xfrm>
              <a:off x="415900" y="1437397"/>
              <a:ext cx="63342" cy="103970"/>
            </a:xfrm>
            <a:custGeom>
              <a:avLst/>
              <a:gdLst/>
              <a:ahLst/>
              <a:cxnLst/>
              <a:rect l="l" t="t" r="r" b="b"/>
              <a:pathLst>
                <a:path w="27" h="39" extrusionOk="0">
                  <a:moveTo>
                    <a:pt x="24" y="39"/>
                  </a:moveTo>
                  <a:cubicBezTo>
                    <a:pt x="23" y="39"/>
                    <a:pt x="22" y="38"/>
                    <a:pt x="22" y="36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36"/>
                    <a:pt x="5" y="36"/>
                    <a:pt x="5" y="36"/>
                  </a:cubicBezTo>
                  <a:cubicBezTo>
                    <a:pt x="5" y="38"/>
                    <a:pt x="4" y="39"/>
                    <a:pt x="2" y="39"/>
                  </a:cubicBezTo>
                  <a:cubicBezTo>
                    <a:pt x="1" y="39"/>
                    <a:pt x="0" y="38"/>
                    <a:pt x="0" y="36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6" y="0"/>
                    <a:pt x="27" y="1"/>
                    <a:pt x="27" y="2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7" y="38"/>
                    <a:pt x="26" y="39"/>
                    <a:pt x="24" y="3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6"/>
            <p:cNvSpPr/>
            <p:nvPr/>
          </p:nvSpPr>
          <p:spPr>
            <a:xfrm>
              <a:off x="494244" y="1467643"/>
              <a:ext cx="53341" cy="98298"/>
            </a:xfrm>
            <a:custGeom>
              <a:avLst/>
              <a:gdLst/>
              <a:ahLst/>
              <a:cxnLst/>
              <a:rect l="l" t="t" r="r" b="b"/>
              <a:pathLst>
                <a:path w="23" h="37" extrusionOk="0">
                  <a:moveTo>
                    <a:pt x="13" y="28"/>
                  </a:moveTo>
                  <a:cubicBezTo>
                    <a:pt x="11" y="28"/>
                    <a:pt x="9" y="27"/>
                    <a:pt x="7" y="25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6"/>
                    <a:pt x="6" y="37"/>
                    <a:pt x="5" y="37"/>
                  </a:cubicBezTo>
                  <a:cubicBezTo>
                    <a:pt x="3" y="37"/>
                    <a:pt x="2" y="36"/>
                    <a:pt x="2" y="35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5"/>
                    <a:pt x="2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3" y="0"/>
                    <a:pt x="4" y="1"/>
                    <a:pt x="5" y="1"/>
                  </a:cubicBezTo>
                  <a:cubicBezTo>
                    <a:pt x="5" y="2"/>
                    <a:pt x="6" y="2"/>
                    <a:pt x="6" y="3"/>
                  </a:cubicBezTo>
                  <a:cubicBezTo>
                    <a:pt x="8" y="1"/>
                    <a:pt x="11" y="0"/>
                    <a:pt x="13" y="0"/>
                  </a:cubicBezTo>
                  <a:cubicBezTo>
                    <a:pt x="20" y="0"/>
                    <a:pt x="23" y="4"/>
                    <a:pt x="23" y="11"/>
                  </a:cubicBezTo>
                  <a:cubicBezTo>
                    <a:pt x="23" y="16"/>
                    <a:pt x="23" y="16"/>
                    <a:pt x="23" y="16"/>
                  </a:cubicBezTo>
                  <a:cubicBezTo>
                    <a:pt x="23" y="23"/>
                    <a:pt x="20" y="28"/>
                    <a:pt x="13" y="28"/>
                  </a:cubicBezTo>
                  <a:close/>
                  <a:moveTo>
                    <a:pt x="18" y="11"/>
                  </a:moveTo>
                  <a:cubicBezTo>
                    <a:pt x="18" y="6"/>
                    <a:pt x="17" y="4"/>
                    <a:pt x="12" y="4"/>
                  </a:cubicBezTo>
                  <a:cubicBezTo>
                    <a:pt x="11" y="4"/>
                    <a:pt x="9" y="5"/>
                    <a:pt x="7" y="6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9" y="23"/>
                    <a:pt x="11" y="24"/>
                    <a:pt x="12" y="24"/>
                  </a:cubicBezTo>
                  <a:cubicBezTo>
                    <a:pt x="16" y="24"/>
                    <a:pt x="18" y="21"/>
                    <a:pt x="18" y="16"/>
                  </a:cubicBezTo>
                  <a:lnTo>
                    <a:pt x="18" y="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6"/>
            <p:cNvSpPr/>
            <p:nvPr/>
          </p:nvSpPr>
          <p:spPr>
            <a:xfrm>
              <a:off x="559254" y="1467643"/>
              <a:ext cx="51674" cy="73724"/>
            </a:xfrm>
            <a:custGeom>
              <a:avLst/>
              <a:gdLst/>
              <a:ahLst/>
              <a:cxnLst/>
              <a:rect l="l" t="t" r="r" b="b"/>
              <a:pathLst>
                <a:path w="22" h="28" extrusionOk="0">
                  <a:moveTo>
                    <a:pt x="11" y="28"/>
                  </a:moveTo>
                  <a:cubicBezTo>
                    <a:pt x="3" y="28"/>
                    <a:pt x="0" y="23"/>
                    <a:pt x="0" y="17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3" y="0"/>
                    <a:pt x="11" y="0"/>
                  </a:cubicBezTo>
                  <a:cubicBezTo>
                    <a:pt x="18" y="0"/>
                    <a:pt x="22" y="5"/>
                    <a:pt x="22" y="11"/>
                  </a:cubicBezTo>
                  <a:cubicBezTo>
                    <a:pt x="22" y="17"/>
                    <a:pt x="22" y="17"/>
                    <a:pt x="22" y="17"/>
                  </a:cubicBezTo>
                  <a:cubicBezTo>
                    <a:pt x="22" y="23"/>
                    <a:pt x="18" y="28"/>
                    <a:pt x="11" y="28"/>
                  </a:cubicBezTo>
                  <a:close/>
                  <a:moveTo>
                    <a:pt x="17" y="11"/>
                  </a:moveTo>
                  <a:cubicBezTo>
                    <a:pt x="17" y="7"/>
                    <a:pt x="15" y="5"/>
                    <a:pt x="11" y="5"/>
                  </a:cubicBezTo>
                  <a:cubicBezTo>
                    <a:pt x="7" y="5"/>
                    <a:pt x="5" y="7"/>
                    <a:pt x="5" y="11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21"/>
                    <a:pt x="7" y="23"/>
                    <a:pt x="11" y="23"/>
                  </a:cubicBezTo>
                  <a:cubicBezTo>
                    <a:pt x="15" y="23"/>
                    <a:pt x="17" y="21"/>
                    <a:pt x="17" y="17"/>
                  </a:cubicBezTo>
                  <a:lnTo>
                    <a:pt x="17" y="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6"/>
            <p:cNvSpPr/>
            <p:nvPr/>
          </p:nvSpPr>
          <p:spPr>
            <a:xfrm>
              <a:off x="624264" y="1467643"/>
              <a:ext cx="43340" cy="73724"/>
            </a:xfrm>
            <a:custGeom>
              <a:avLst/>
              <a:gdLst/>
              <a:ahLst/>
              <a:cxnLst/>
              <a:rect l="l" t="t" r="r" b="b"/>
              <a:pathLst>
                <a:path w="19" h="28" extrusionOk="0">
                  <a:moveTo>
                    <a:pt x="16" y="5"/>
                  </a:moveTo>
                  <a:cubicBezTo>
                    <a:pt x="14" y="5"/>
                    <a:pt x="13" y="4"/>
                    <a:pt x="11" y="4"/>
                  </a:cubicBezTo>
                  <a:cubicBezTo>
                    <a:pt x="7" y="4"/>
                    <a:pt x="5" y="7"/>
                    <a:pt x="5" y="12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21"/>
                    <a:pt x="7" y="24"/>
                    <a:pt x="11" y="24"/>
                  </a:cubicBezTo>
                  <a:cubicBezTo>
                    <a:pt x="12" y="24"/>
                    <a:pt x="14" y="23"/>
                    <a:pt x="16" y="22"/>
                  </a:cubicBezTo>
                  <a:cubicBezTo>
                    <a:pt x="17" y="22"/>
                    <a:pt x="18" y="22"/>
                    <a:pt x="18" y="23"/>
                  </a:cubicBezTo>
                  <a:cubicBezTo>
                    <a:pt x="19" y="25"/>
                    <a:pt x="18" y="26"/>
                    <a:pt x="17" y="26"/>
                  </a:cubicBezTo>
                  <a:cubicBezTo>
                    <a:pt x="15" y="27"/>
                    <a:pt x="13" y="28"/>
                    <a:pt x="11" y="28"/>
                  </a:cubicBezTo>
                  <a:cubicBezTo>
                    <a:pt x="3" y="28"/>
                    <a:pt x="0" y="23"/>
                    <a:pt x="0" y="16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4" y="0"/>
                    <a:pt x="11" y="0"/>
                  </a:cubicBezTo>
                  <a:cubicBezTo>
                    <a:pt x="13" y="0"/>
                    <a:pt x="15" y="1"/>
                    <a:pt x="17" y="2"/>
                  </a:cubicBezTo>
                  <a:cubicBezTo>
                    <a:pt x="18" y="2"/>
                    <a:pt x="19" y="3"/>
                    <a:pt x="18" y="4"/>
                  </a:cubicBezTo>
                  <a:cubicBezTo>
                    <a:pt x="18" y="5"/>
                    <a:pt x="17" y="6"/>
                    <a:pt x="16" y="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6"/>
            <p:cNvSpPr/>
            <p:nvPr/>
          </p:nvSpPr>
          <p:spPr>
            <a:xfrm>
              <a:off x="670938" y="1469533"/>
              <a:ext cx="50007" cy="71834"/>
            </a:xfrm>
            <a:custGeom>
              <a:avLst/>
              <a:gdLst/>
              <a:ahLst/>
              <a:cxnLst/>
              <a:rect l="l" t="t" r="r" b="b"/>
              <a:pathLst>
                <a:path w="21" h="27" extrusionOk="0">
                  <a:moveTo>
                    <a:pt x="19" y="0"/>
                  </a:moveTo>
                  <a:cubicBezTo>
                    <a:pt x="20" y="0"/>
                    <a:pt x="21" y="1"/>
                    <a:pt x="21" y="2"/>
                  </a:cubicBezTo>
                  <a:cubicBezTo>
                    <a:pt x="21" y="3"/>
                    <a:pt x="20" y="4"/>
                    <a:pt x="19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6"/>
                    <a:pt x="12" y="27"/>
                    <a:pt x="11" y="27"/>
                  </a:cubicBezTo>
                  <a:cubicBezTo>
                    <a:pt x="9" y="27"/>
                    <a:pt x="8" y="26"/>
                    <a:pt x="8" y="2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lnTo>
                    <a:pt x="1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6"/>
            <p:cNvSpPr/>
            <p:nvPr/>
          </p:nvSpPr>
          <p:spPr>
            <a:xfrm>
              <a:off x="724279" y="1467643"/>
              <a:ext cx="55008" cy="98298"/>
            </a:xfrm>
            <a:custGeom>
              <a:avLst/>
              <a:gdLst/>
              <a:ahLst/>
              <a:cxnLst/>
              <a:rect l="l" t="t" r="r" b="b"/>
              <a:pathLst>
                <a:path w="23" h="37" extrusionOk="0">
                  <a:moveTo>
                    <a:pt x="14" y="28"/>
                  </a:moveTo>
                  <a:cubicBezTo>
                    <a:pt x="12" y="28"/>
                    <a:pt x="9" y="27"/>
                    <a:pt x="7" y="25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6"/>
                    <a:pt x="6" y="37"/>
                    <a:pt x="5" y="37"/>
                  </a:cubicBezTo>
                  <a:cubicBezTo>
                    <a:pt x="4" y="37"/>
                    <a:pt x="3" y="36"/>
                    <a:pt x="3" y="35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2" y="4"/>
                    <a:pt x="1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" y="0"/>
                    <a:pt x="4" y="1"/>
                    <a:pt x="5" y="1"/>
                  </a:cubicBezTo>
                  <a:cubicBezTo>
                    <a:pt x="6" y="2"/>
                    <a:pt x="6" y="2"/>
                    <a:pt x="6" y="3"/>
                  </a:cubicBezTo>
                  <a:cubicBezTo>
                    <a:pt x="8" y="1"/>
                    <a:pt x="11" y="0"/>
                    <a:pt x="13" y="0"/>
                  </a:cubicBezTo>
                  <a:cubicBezTo>
                    <a:pt x="20" y="0"/>
                    <a:pt x="23" y="4"/>
                    <a:pt x="23" y="11"/>
                  </a:cubicBezTo>
                  <a:cubicBezTo>
                    <a:pt x="23" y="16"/>
                    <a:pt x="23" y="16"/>
                    <a:pt x="23" y="16"/>
                  </a:cubicBezTo>
                  <a:cubicBezTo>
                    <a:pt x="23" y="23"/>
                    <a:pt x="20" y="28"/>
                    <a:pt x="14" y="28"/>
                  </a:cubicBezTo>
                  <a:close/>
                  <a:moveTo>
                    <a:pt x="18" y="11"/>
                  </a:moveTo>
                  <a:cubicBezTo>
                    <a:pt x="18" y="6"/>
                    <a:pt x="17" y="4"/>
                    <a:pt x="13" y="4"/>
                  </a:cubicBezTo>
                  <a:cubicBezTo>
                    <a:pt x="11" y="4"/>
                    <a:pt x="9" y="5"/>
                    <a:pt x="7" y="6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9" y="23"/>
                    <a:pt x="11" y="24"/>
                    <a:pt x="13" y="24"/>
                  </a:cubicBezTo>
                  <a:cubicBezTo>
                    <a:pt x="17" y="24"/>
                    <a:pt x="18" y="21"/>
                    <a:pt x="18" y="16"/>
                  </a:cubicBezTo>
                  <a:lnTo>
                    <a:pt x="18" y="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6"/>
            <p:cNvSpPr/>
            <p:nvPr/>
          </p:nvSpPr>
          <p:spPr>
            <a:xfrm>
              <a:off x="790956" y="1467643"/>
              <a:ext cx="51674" cy="73724"/>
            </a:xfrm>
            <a:custGeom>
              <a:avLst/>
              <a:gdLst/>
              <a:ahLst/>
              <a:cxnLst/>
              <a:rect l="l" t="t" r="r" b="b"/>
              <a:pathLst>
                <a:path w="22" h="28" extrusionOk="0">
                  <a:moveTo>
                    <a:pt x="20" y="28"/>
                  </a:moveTo>
                  <a:cubicBezTo>
                    <a:pt x="19" y="28"/>
                    <a:pt x="18" y="27"/>
                    <a:pt x="17" y="26"/>
                  </a:cubicBezTo>
                  <a:cubicBezTo>
                    <a:pt x="17" y="26"/>
                    <a:pt x="17" y="25"/>
                    <a:pt x="16" y="25"/>
                  </a:cubicBezTo>
                  <a:cubicBezTo>
                    <a:pt x="14" y="27"/>
                    <a:pt x="11" y="28"/>
                    <a:pt x="9" y="28"/>
                  </a:cubicBezTo>
                  <a:cubicBezTo>
                    <a:pt x="3" y="28"/>
                    <a:pt x="0" y="24"/>
                    <a:pt x="0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5"/>
                    <a:pt x="3" y="12"/>
                    <a:pt x="10" y="1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5" y="6"/>
                    <a:pt x="14" y="4"/>
                    <a:pt x="10" y="4"/>
                  </a:cubicBezTo>
                  <a:cubicBezTo>
                    <a:pt x="8" y="4"/>
                    <a:pt x="6" y="5"/>
                    <a:pt x="5" y="5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5"/>
                    <a:pt x="2" y="4"/>
                  </a:cubicBezTo>
                  <a:cubicBezTo>
                    <a:pt x="2" y="3"/>
                    <a:pt x="2" y="3"/>
                    <a:pt x="3" y="2"/>
                  </a:cubicBezTo>
                  <a:cubicBezTo>
                    <a:pt x="5" y="1"/>
                    <a:pt x="7" y="0"/>
                    <a:pt x="10" y="0"/>
                  </a:cubicBezTo>
                  <a:cubicBezTo>
                    <a:pt x="18" y="0"/>
                    <a:pt x="20" y="4"/>
                    <a:pt x="20" y="11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20" y="23"/>
                    <a:pt x="21" y="23"/>
                    <a:pt x="22" y="24"/>
                  </a:cubicBezTo>
                  <a:cubicBezTo>
                    <a:pt x="22" y="24"/>
                    <a:pt x="22" y="25"/>
                    <a:pt x="22" y="26"/>
                  </a:cubicBezTo>
                  <a:cubicBezTo>
                    <a:pt x="22" y="27"/>
                    <a:pt x="21" y="28"/>
                    <a:pt x="20" y="28"/>
                  </a:cubicBezTo>
                  <a:close/>
                  <a:moveTo>
                    <a:pt x="15" y="15"/>
                  </a:moveTo>
                  <a:cubicBezTo>
                    <a:pt x="10" y="15"/>
                    <a:pt x="10" y="15"/>
                    <a:pt x="10" y="15"/>
                  </a:cubicBezTo>
                  <a:cubicBezTo>
                    <a:pt x="6" y="15"/>
                    <a:pt x="4" y="17"/>
                    <a:pt x="4" y="19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22"/>
                    <a:pt x="6" y="24"/>
                    <a:pt x="10" y="24"/>
                  </a:cubicBezTo>
                  <a:cubicBezTo>
                    <a:pt x="13" y="24"/>
                    <a:pt x="15" y="22"/>
                    <a:pt x="15" y="18"/>
                  </a:cubicBezTo>
                  <a:lnTo>
                    <a:pt x="15" y="1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6"/>
            <p:cNvSpPr/>
            <p:nvPr/>
          </p:nvSpPr>
          <p:spPr>
            <a:xfrm>
              <a:off x="857632" y="1467643"/>
              <a:ext cx="46673" cy="73724"/>
            </a:xfrm>
            <a:custGeom>
              <a:avLst/>
              <a:gdLst/>
              <a:ahLst/>
              <a:cxnLst/>
              <a:rect l="l" t="t" r="r" b="b"/>
              <a:pathLst>
                <a:path w="20" h="28" extrusionOk="0">
                  <a:moveTo>
                    <a:pt x="20" y="25"/>
                  </a:moveTo>
                  <a:cubicBezTo>
                    <a:pt x="20" y="27"/>
                    <a:pt x="19" y="28"/>
                    <a:pt x="17" y="28"/>
                  </a:cubicBezTo>
                  <a:cubicBezTo>
                    <a:pt x="16" y="28"/>
                    <a:pt x="15" y="27"/>
                    <a:pt x="15" y="25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7"/>
                    <a:pt x="4" y="28"/>
                    <a:pt x="2" y="28"/>
                  </a:cubicBezTo>
                  <a:cubicBezTo>
                    <a:pt x="1" y="28"/>
                    <a:pt x="0" y="27"/>
                    <a:pt x="0" y="2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5" y="1"/>
                    <a:pt x="16" y="0"/>
                    <a:pt x="17" y="0"/>
                  </a:cubicBezTo>
                  <a:cubicBezTo>
                    <a:pt x="19" y="0"/>
                    <a:pt x="20" y="1"/>
                    <a:pt x="20" y="3"/>
                  </a:cubicBezTo>
                  <a:lnTo>
                    <a:pt x="20" y="2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6"/>
            <p:cNvSpPr/>
            <p:nvPr/>
          </p:nvSpPr>
          <p:spPr>
            <a:xfrm>
              <a:off x="917641" y="1467643"/>
              <a:ext cx="45007" cy="73724"/>
            </a:xfrm>
            <a:custGeom>
              <a:avLst/>
              <a:gdLst/>
              <a:ahLst/>
              <a:cxnLst/>
              <a:rect l="l" t="t" r="r" b="b"/>
              <a:pathLst>
                <a:path w="19" h="28" extrusionOk="0">
                  <a:moveTo>
                    <a:pt x="16" y="5"/>
                  </a:moveTo>
                  <a:cubicBezTo>
                    <a:pt x="14" y="5"/>
                    <a:pt x="13" y="4"/>
                    <a:pt x="11" y="4"/>
                  </a:cubicBezTo>
                  <a:cubicBezTo>
                    <a:pt x="7" y="4"/>
                    <a:pt x="5" y="7"/>
                    <a:pt x="5" y="12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21"/>
                    <a:pt x="7" y="24"/>
                    <a:pt x="11" y="24"/>
                  </a:cubicBezTo>
                  <a:cubicBezTo>
                    <a:pt x="13" y="24"/>
                    <a:pt x="14" y="23"/>
                    <a:pt x="16" y="22"/>
                  </a:cubicBezTo>
                  <a:cubicBezTo>
                    <a:pt x="17" y="22"/>
                    <a:pt x="18" y="22"/>
                    <a:pt x="18" y="23"/>
                  </a:cubicBezTo>
                  <a:cubicBezTo>
                    <a:pt x="19" y="25"/>
                    <a:pt x="18" y="26"/>
                    <a:pt x="17" y="26"/>
                  </a:cubicBezTo>
                  <a:cubicBezTo>
                    <a:pt x="15" y="27"/>
                    <a:pt x="13" y="28"/>
                    <a:pt x="11" y="28"/>
                  </a:cubicBezTo>
                  <a:cubicBezTo>
                    <a:pt x="3" y="28"/>
                    <a:pt x="0" y="23"/>
                    <a:pt x="0" y="16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4" y="0"/>
                    <a:pt x="11" y="0"/>
                  </a:cubicBezTo>
                  <a:cubicBezTo>
                    <a:pt x="13" y="0"/>
                    <a:pt x="15" y="1"/>
                    <a:pt x="17" y="2"/>
                  </a:cubicBezTo>
                  <a:cubicBezTo>
                    <a:pt x="18" y="2"/>
                    <a:pt x="19" y="3"/>
                    <a:pt x="18" y="4"/>
                  </a:cubicBezTo>
                  <a:cubicBezTo>
                    <a:pt x="18" y="5"/>
                    <a:pt x="17" y="6"/>
                    <a:pt x="16" y="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6"/>
            <p:cNvSpPr/>
            <p:nvPr/>
          </p:nvSpPr>
          <p:spPr>
            <a:xfrm>
              <a:off x="965981" y="1469533"/>
              <a:ext cx="48340" cy="71834"/>
            </a:xfrm>
            <a:custGeom>
              <a:avLst/>
              <a:gdLst/>
              <a:ahLst/>
              <a:cxnLst/>
              <a:rect l="l" t="t" r="r" b="b"/>
              <a:pathLst>
                <a:path w="21" h="27" extrusionOk="0">
                  <a:moveTo>
                    <a:pt x="19" y="0"/>
                  </a:moveTo>
                  <a:cubicBezTo>
                    <a:pt x="20" y="0"/>
                    <a:pt x="21" y="1"/>
                    <a:pt x="21" y="2"/>
                  </a:cubicBezTo>
                  <a:cubicBezTo>
                    <a:pt x="21" y="3"/>
                    <a:pt x="20" y="4"/>
                    <a:pt x="19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6"/>
                    <a:pt x="12" y="27"/>
                    <a:pt x="11" y="27"/>
                  </a:cubicBezTo>
                  <a:cubicBezTo>
                    <a:pt x="9" y="27"/>
                    <a:pt x="8" y="26"/>
                    <a:pt x="8" y="2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lnTo>
                    <a:pt x="1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6"/>
            <p:cNvSpPr/>
            <p:nvPr/>
          </p:nvSpPr>
          <p:spPr>
            <a:xfrm>
              <a:off x="1024323" y="1469533"/>
              <a:ext cx="45007" cy="69943"/>
            </a:xfrm>
            <a:custGeom>
              <a:avLst/>
              <a:gdLst/>
              <a:ahLst/>
              <a:cxnLst/>
              <a:rect l="l" t="t" r="r" b="b"/>
              <a:pathLst>
                <a:path w="19" h="26" extrusionOk="0">
                  <a:moveTo>
                    <a:pt x="3" y="26"/>
                  </a:moveTo>
                  <a:cubicBezTo>
                    <a:pt x="1" y="26"/>
                    <a:pt x="0" y="25"/>
                    <a:pt x="0" y="2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6" y="0"/>
                    <a:pt x="18" y="3"/>
                    <a:pt x="18" y="7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8" y="9"/>
                    <a:pt x="18" y="11"/>
                    <a:pt x="15" y="12"/>
                  </a:cubicBezTo>
                  <a:cubicBezTo>
                    <a:pt x="18" y="14"/>
                    <a:pt x="19" y="16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23"/>
                    <a:pt x="17" y="26"/>
                    <a:pt x="11" y="26"/>
                  </a:cubicBezTo>
                  <a:lnTo>
                    <a:pt x="3" y="26"/>
                  </a:lnTo>
                  <a:close/>
                  <a:moveTo>
                    <a:pt x="5" y="3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12" y="11"/>
                    <a:pt x="14" y="10"/>
                    <a:pt x="14" y="8"/>
                  </a:cubicBezTo>
                  <a:cubicBezTo>
                    <a:pt x="14" y="7"/>
                    <a:pt x="14" y="7"/>
                    <a:pt x="14" y="7"/>
                  </a:cubicBezTo>
                  <a:cubicBezTo>
                    <a:pt x="14" y="5"/>
                    <a:pt x="13" y="3"/>
                    <a:pt x="9" y="3"/>
                  </a:cubicBezTo>
                  <a:lnTo>
                    <a:pt x="5" y="3"/>
                  </a:lnTo>
                  <a:close/>
                  <a:moveTo>
                    <a:pt x="5" y="15"/>
                  </a:moveTo>
                  <a:cubicBezTo>
                    <a:pt x="5" y="22"/>
                    <a:pt x="5" y="22"/>
                    <a:pt x="5" y="22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4" y="22"/>
                    <a:pt x="15" y="21"/>
                    <a:pt x="15" y="19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6"/>
                    <a:pt x="13" y="15"/>
                    <a:pt x="10" y="15"/>
                  </a:cubicBezTo>
                  <a:lnTo>
                    <a:pt x="5" y="1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6"/>
            <p:cNvSpPr/>
            <p:nvPr/>
          </p:nvSpPr>
          <p:spPr>
            <a:xfrm>
              <a:off x="1082666" y="1467643"/>
              <a:ext cx="50007" cy="73724"/>
            </a:xfrm>
            <a:custGeom>
              <a:avLst/>
              <a:gdLst/>
              <a:ahLst/>
              <a:cxnLst/>
              <a:rect l="l" t="t" r="r" b="b"/>
              <a:pathLst>
                <a:path w="21" h="28" extrusionOk="0">
                  <a:moveTo>
                    <a:pt x="10" y="28"/>
                  </a:moveTo>
                  <a:cubicBezTo>
                    <a:pt x="3" y="28"/>
                    <a:pt x="0" y="23"/>
                    <a:pt x="0" y="17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3" y="0"/>
                    <a:pt x="10" y="0"/>
                  </a:cubicBezTo>
                  <a:cubicBezTo>
                    <a:pt x="18" y="0"/>
                    <a:pt x="21" y="5"/>
                    <a:pt x="21" y="11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23"/>
                    <a:pt x="18" y="28"/>
                    <a:pt x="10" y="28"/>
                  </a:cubicBezTo>
                  <a:close/>
                  <a:moveTo>
                    <a:pt x="16" y="11"/>
                  </a:moveTo>
                  <a:cubicBezTo>
                    <a:pt x="16" y="7"/>
                    <a:pt x="15" y="5"/>
                    <a:pt x="10" y="5"/>
                  </a:cubicBezTo>
                  <a:cubicBezTo>
                    <a:pt x="6" y="5"/>
                    <a:pt x="4" y="7"/>
                    <a:pt x="4" y="11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21"/>
                    <a:pt x="6" y="23"/>
                    <a:pt x="10" y="23"/>
                  </a:cubicBezTo>
                  <a:cubicBezTo>
                    <a:pt x="15" y="23"/>
                    <a:pt x="16" y="21"/>
                    <a:pt x="16" y="17"/>
                  </a:cubicBezTo>
                  <a:lnTo>
                    <a:pt x="16" y="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6"/>
            <p:cNvSpPr/>
            <p:nvPr/>
          </p:nvSpPr>
          <p:spPr>
            <a:xfrm>
              <a:off x="1184347" y="1469533"/>
              <a:ext cx="45007" cy="69943"/>
            </a:xfrm>
            <a:custGeom>
              <a:avLst/>
              <a:gdLst/>
              <a:ahLst/>
              <a:cxnLst/>
              <a:rect l="l" t="t" r="r" b="b"/>
              <a:pathLst>
                <a:path w="19" h="26" extrusionOk="0">
                  <a:moveTo>
                    <a:pt x="2" y="26"/>
                  </a:moveTo>
                  <a:cubicBezTo>
                    <a:pt x="1" y="26"/>
                    <a:pt x="0" y="25"/>
                    <a:pt x="0" y="2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5" y="0"/>
                    <a:pt x="18" y="3"/>
                    <a:pt x="18" y="7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8" y="9"/>
                    <a:pt x="17" y="11"/>
                    <a:pt x="15" y="12"/>
                  </a:cubicBezTo>
                  <a:cubicBezTo>
                    <a:pt x="18" y="14"/>
                    <a:pt x="19" y="16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23"/>
                    <a:pt x="17" y="26"/>
                    <a:pt x="10" y="26"/>
                  </a:cubicBezTo>
                  <a:lnTo>
                    <a:pt x="2" y="26"/>
                  </a:lnTo>
                  <a:close/>
                  <a:moveTo>
                    <a:pt x="5" y="3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12" y="11"/>
                    <a:pt x="13" y="10"/>
                    <a:pt x="13" y="8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5"/>
                    <a:pt x="12" y="3"/>
                    <a:pt x="9" y="3"/>
                  </a:cubicBezTo>
                  <a:lnTo>
                    <a:pt x="5" y="3"/>
                  </a:lnTo>
                  <a:close/>
                  <a:moveTo>
                    <a:pt x="5" y="15"/>
                  </a:moveTo>
                  <a:cubicBezTo>
                    <a:pt x="5" y="22"/>
                    <a:pt x="5" y="22"/>
                    <a:pt x="5" y="22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3" y="22"/>
                    <a:pt x="14" y="21"/>
                    <a:pt x="14" y="19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14" y="16"/>
                    <a:pt x="13" y="15"/>
                    <a:pt x="10" y="15"/>
                  </a:cubicBezTo>
                  <a:lnTo>
                    <a:pt x="5" y="1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6"/>
            <p:cNvSpPr/>
            <p:nvPr/>
          </p:nvSpPr>
          <p:spPr>
            <a:xfrm>
              <a:off x="1244355" y="1467643"/>
              <a:ext cx="48340" cy="73724"/>
            </a:xfrm>
            <a:custGeom>
              <a:avLst/>
              <a:gdLst/>
              <a:ahLst/>
              <a:cxnLst/>
              <a:rect l="l" t="t" r="r" b="b"/>
              <a:pathLst>
                <a:path w="21" h="28" extrusionOk="0">
                  <a:moveTo>
                    <a:pt x="10" y="28"/>
                  </a:moveTo>
                  <a:cubicBezTo>
                    <a:pt x="3" y="28"/>
                    <a:pt x="0" y="23"/>
                    <a:pt x="0" y="17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3" y="0"/>
                    <a:pt x="10" y="0"/>
                  </a:cubicBezTo>
                  <a:cubicBezTo>
                    <a:pt x="18" y="0"/>
                    <a:pt x="21" y="5"/>
                    <a:pt x="21" y="11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23"/>
                    <a:pt x="18" y="28"/>
                    <a:pt x="10" y="28"/>
                  </a:cubicBezTo>
                  <a:close/>
                  <a:moveTo>
                    <a:pt x="16" y="11"/>
                  </a:moveTo>
                  <a:cubicBezTo>
                    <a:pt x="16" y="7"/>
                    <a:pt x="14" y="5"/>
                    <a:pt x="10" y="5"/>
                  </a:cubicBezTo>
                  <a:cubicBezTo>
                    <a:pt x="6" y="5"/>
                    <a:pt x="4" y="7"/>
                    <a:pt x="4" y="11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21"/>
                    <a:pt x="6" y="23"/>
                    <a:pt x="10" y="23"/>
                  </a:cubicBezTo>
                  <a:cubicBezTo>
                    <a:pt x="14" y="23"/>
                    <a:pt x="16" y="21"/>
                    <a:pt x="16" y="17"/>
                  </a:cubicBezTo>
                  <a:lnTo>
                    <a:pt x="16" y="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6"/>
            <p:cNvSpPr/>
            <p:nvPr/>
          </p:nvSpPr>
          <p:spPr>
            <a:xfrm>
              <a:off x="1302698" y="1467643"/>
              <a:ext cx="40006" cy="73724"/>
            </a:xfrm>
            <a:custGeom>
              <a:avLst/>
              <a:gdLst/>
              <a:ahLst/>
              <a:cxnLst/>
              <a:rect l="l" t="t" r="r" b="b"/>
              <a:pathLst>
                <a:path w="17" h="28" extrusionOk="0">
                  <a:moveTo>
                    <a:pt x="12" y="20"/>
                  </a:moveTo>
                  <a:cubicBezTo>
                    <a:pt x="12" y="17"/>
                    <a:pt x="10" y="15"/>
                    <a:pt x="7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4" y="15"/>
                    <a:pt x="4" y="14"/>
                  </a:cubicBezTo>
                  <a:cubicBezTo>
                    <a:pt x="4" y="13"/>
                    <a:pt x="4" y="12"/>
                    <a:pt x="5" y="12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10" y="12"/>
                    <a:pt x="12" y="11"/>
                    <a:pt x="12" y="8"/>
                  </a:cubicBezTo>
                  <a:cubicBezTo>
                    <a:pt x="12" y="6"/>
                    <a:pt x="11" y="4"/>
                    <a:pt x="8" y="4"/>
                  </a:cubicBezTo>
                  <a:cubicBezTo>
                    <a:pt x="7" y="4"/>
                    <a:pt x="6" y="4"/>
                    <a:pt x="5" y="5"/>
                  </a:cubicBezTo>
                  <a:cubicBezTo>
                    <a:pt x="4" y="6"/>
                    <a:pt x="3" y="6"/>
                    <a:pt x="2" y="6"/>
                  </a:cubicBezTo>
                  <a:cubicBezTo>
                    <a:pt x="1" y="6"/>
                    <a:pt x="0" y="6"/>
                    <a:pt x="0" y="4"/>
                  </a:cubicBezTo>
                  <a:cubicBezTo>
                    <a:pt x="0" y="4"/>
                    <a:pt x="1" y="3"/>
                    <a:pt x="1" y="3"/>
                  </a:cubicBezTo>
                  <a:cubicBezTo>
                    <a:pt x="3" y="1"/>
                    <a:pt x="5" y="0"/>
                    <a:pt x="8" y="0"/>
                  </a:cubicBezTo>
                  <a:cubicBezTo>
                    <a:pt x="14" y="0"/>
                    <a:pt x="16" y="4"/>
                    <a:pt x="16" y="8"/>
                  </a:cubicBezTo>
                  <a:cubicBezTo>
                    <a:pt x="16" y="11"/>
                    <a:pt x="15" y="12"/>
                    <a:pt x="12" y="13"/>
                  </a:cubicBezTo>
                  <a:cubicBezTo>
                    <a:pt x="15" y="14"/>
                    <a:pt x="17" y="16"/>
                    <a:pt x="17" y="20"/>
                  </a:cubicBezTo>
                  <a:cubicBezTo>
                    <a:pt x="17" y="24"/>
                    <a:pt x="14" y="28"/>
                    <a:pt x="8" y="28"/>
                  </a:cubicBezTo>
                  <a:cubicBezTo>
                    <a:pt x="5" y="28"/>
                    <a:pt x="3" y="27"/>
                    <a:pt x="1" y="25"/>
                  </a:cubicBezTo>
                  <a:cubicBezTo>
                    <a:pt x="0" y="25"/>
                    <a:pt x="0" y="24"/>
                    <a:pt x="0" y="24"/>
                  </a:cubicBezTo>
                  <a:cubicBezTo>
                    <a:pt x="0" y="23"/>
                    <a:pt x="1" y="22"/>
                    <a:pt x="2" y="22"/>
                  </a:cubicBezTo>
                  <a:cubicBezTo>
                    <a:pt x="2" y="22"/>
                    <a:pt x="3" y="22"/>
                    <a:pt x="4" y="23"/>
                  </a:cubicBezTo>
                  <a:cubicBezTo>
                    <a:pt x="5" y="24"/>
                    <a:pt x="6" y="24"/>
                    <a:pt x="8" y="24"/>
                  </a:cubicBezTo>
                  <a:cubicBezTo>
                    <a:pt x="11" y="24"/>
                    <a:pt x="12" y="22"/>
                    <a:pt x="12" y="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6"/>
            <p:cNvSpPr/>
            <p:nvPr/>
          </p:nvSpPr>
          <p:spPr>
            <a:xfrm>
              <a:off x="1357706" y="1467643"/>
              <a:ext cx="56675" cy="73724"/>
            </a:xfrm>
            <a:custGeom>
              <a:avLst/>
              <a:gdLst/>
              <a:ahLst/>
              <a:cxnLst/>
              <a:rect l="l" t="t" r="r" b="b"/>
              <a:pathLst>
                <a:path w="24" h="28" extrusionOk="0">
                  <a:moveTo>
                    <a:pt x="24" y="26"/>
                  </a:moveTo>
                  <a:cubicBezTo>
                    <a:pt x="24" y="27"/>
                    <a:pt x="23" y="28"/>
                    <a:pt x="21" y="28"/>
                  </a:cubicBezTo>
                  <a:cubicBezTo>
                    <a:pt x="20" y="28"/>
                    <a:pt x="19" y="27"/>
                    <a:pt x="19" y="26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3" y="24"/>
                    <a:pt x="12" y="24"/>
                    <a:pt x="12" y="24"/>
                  </a:cubicBezTo>
                  <a:cubicBezTo>
                    <a:pt x="11" y="24"/>
                    <a:pt x="10" y="24"/>
                    <a:pt x="10" y="23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26"/>
                    <a:pt x="4" y="26"/>
                    <a:pt x="4" y="26"/>
                  </a:cubicBezTo>
                  <a:cubicBezTo>
                    <a:pt x="4" y="27"/>
                    <a:pt x="3" y="28"/>
                    <a:pt x="2" y="28"/>
                  </a:cubicBezTo>
                  <a:cubicBezTo>
                    <a:pt x="1" y="28"/>
                    <a:pt x="0" y="27"/>
                    <a:pt x="0" y="2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3" y="0"/>
                    <a:pt x="3" y="1"/>
                    <a:pt x="4" y="2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0" y="1"/>
                    <a:pt x="21" y="0"/>
                    <a:pt x="21" y="0"/>
                  </a:cubicBezTo>
                  <a:cubicBezTo>
                    <a:pt x="23" y="0"/>
                    <a:pt x="24" y="1"/>
                    <a:pt x="24" y="3"/>
                  </a:cubicBezTo>
                  <a:lnTo>
                    <a:pt x="24" y="2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6"/>
            <p:cNvSpPr/>
            <p:nvPr/>
          </p:nvSpPr>
          <p:spPr>
            <a:xfrm>
              <a:off x="1427716" y="1467643"/>
              <a:ext cx="50007" cy="73724"/>
            </a:xfrm>
            <a:custGeom>
              <a:avLst/>
              <a:gdLst/>
              <a:ahLst/>
              <a:cxnLst/>
              <a:rect l="l" t="t" r="r" b="b"/>
              <a:pathLst>
                <a:path w="21" h="28" extrusionOk="0">
                  <a:moveTo>
                    <a:pt x="11" y="28"/>
                  </a:moveTo>
                  <a:cubicBezTo>
                    <a:pt x="3" y="28"/>
                    <a:pt x="0" y="23"/>
                    <a:pt x="0" y="17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3" y="0"/>
                    <a:pt x="11" y="0"/>
                  </a:cubicBezTo>
                  <a:cubicBezTo>
                    <a:pt x="18" y="0"/>
                    <a:pt x="21" y="5"/>
                    <a:pt x="21" y="11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23"/>
                    <a:pt x="18" y="28"/>
                    <a:pt x="11" y="28"/>
                  </a:cubicBezTo>
                  <a:close/>
                  <a:moveTo>
                    <a:pt x="17" y="11"/>
                  </a:moveTo>
                  <a:cubicBezTo>
                    <a:pt x="17" y="7"/>
                    <a:pt x="15" y="5"/>
                    <a:pt x="11" y="5"/>
                  </a:cubicBezTo>
                  <a:cubicBezTo>
                    <a:pt x="6" y="5"/>
                    <a:pt x="5" y="7"/>
                    <a:pt x="5" y="11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21"/>
                    <a:pt x="6" y="23"/>
                    <a:pt x="11" y="23"/>
                  </a:cubicBezTo>
                  <a:cubicBezTo>
                    <a:pt x="15" y="23"/>
                    <a:pt x="17" y="21"/>
                    <a:pt x="17" y="17"/>
                  </a:cubicBezTo>
                  <a:lnTo>
                    <a:pt x="17" y="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6"/>
            <p:cNvSpPr/>
            <p:nvPr/>
          </p:nvSpPr>
          <p:spPr>
            <a:xfrm>
              <a:off x="1486058" y="1467643"/>
              <a:ext cx="81679" cy="73724"/>
            </a:xfrm>
            <a:custGeom>
              <a:avLst/>
              <a:gdLst/>
              <a:ahLst/>
              <a:cxnLst/>
              <a:rect l="l" t="t" r="r" b="b"/>
              <a:pathLst>
                <a:path w="34" h="28" extrusionOk="0">
                  <a:moveTo>
                    <a:pt x="19" y="12"/>
                  </a:moveTo>
                  <a:cubicBezTo>
                    <a:pt x="22" y="12"/>
                    <a:pt x="22" y="12"/>
                    <a:pt x="22" y="1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30" y="1"/>
                    <a:pt x="31" y="0"/>
                    <a:pt x="31" y="0"/>
                  </a:cubicBezTo>
                  <a:cubicBezTo>
                    <a:pt x="33" y="0"/>
                    <a:pt x="34" y="2"/>
                    <a:pt x="34" y="3"/>
                  </a:cubicBezTo>
                  <a:cubicBezTo>
                    <a:pt x="34" y="3"/>
                    <a:pt x="33" y="4"/>
                    <a:pt x="33" y="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8" y="17"/>
                    <a:pt x="31" y="21"/>
                    <a:pt x="33" y="24"/>
                  </a:cubicBezTo>
                  <a:cubicBezTo>
                    <a:pt x="34" y="25"/>
                    <a:pt x="34" y="25"/>
                    <a:pt x="34" y="26"/>
                  </a:cubicBezTo>
                  <a:cubicBezTo>
                    <a:pt x="34" y="27"/>
                    <a:pt x="33" y="28"/>
                    <a:pt x="31" y="28"/>
                  </a:cubicBezTo>
                  <a:cubicBezTo>
                    <a:pt x="31" y="28"/>
                    <a:pt x="30" y="27"/>
                    <a:pt x="29" y="26"/>
                  </a:cubicBezTo>
                  <a:cubicBezTo>
                    <a:pt x="27" y="23"/>
                    <a:pt x="25" y="19"/>
                    <a:pt x="22" y="16"/>
                  </a:cubicBezTo>
                  <a:cubicBezTo>
                    <a:pt x="19" y="16"/>
                    <a:pt x="19" y="16"/>
                    <a:pt x="19" y="16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7"/>
                    <a:pt x="18" y="28"/>
                    <a:pt x="17" y="28"/>
                  </a:cubicBezTo>
                  <a:cubicBezTo>
                    <a:pt x="15" y="28"/>
                    <a:pt x="14" y="27"/>
                    <a:pt x="14" y="25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9" y="19"/>
                    <a:pt x="7" y="23"/>
                    <a:pt x="4" y="26"/>
                  </a:cubicBezTo>
                  <a:cubicBezTo>
                    <a:pt x="4" y="27"/>
                    <a:pt x="3" y="28"/>
                    <a:pt x="2" y="28"/>
                  </a:cubicBezTo>
                  <a:cubicBezTo>
                    <a:pt x="1" y="28"/>
                    <a:pt x="0" y="27"/>
                    <a:pt x="0" y="26"/>
                  </a:cubicBezTo>
                  <a:cubicBezTo>
                    <a:pt x="0" y="25"/>
                    <a:pt x="0" y="25"/>
                    <a:pt x="0" y="24"/>
                  </a:cubicBezTo>
                  <a:cubicBezTo>
                    <a:pt x="3" y="21"/>
                    <a:pt x="5" y="17"/>
                    <a:pt x="8" y="1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3" y="0"/>
                    <a:pt x="4" y="1"/>
                    <a:pt x="4" y="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1"/>
                    <a:pt x="15" y="1"/>
                    <a:pt x="17" y="1"/>
                  </a:cubicBezTo>
                  <a:cubicBezTo>
                    <a:pt x="18" y="1"/>
                    <a:pt x="19" y="1"/>
                    <a:pt x="19" y="3"/>
                  </a:cubicBezTo>
                  <a:lnTo>
                    <a:pt x="19" y="1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6"/>
            <p:cNvSpPr/>
            <p:nvPr/>
          </p:nvSpPr>
          <p:spPr>
            <a:xfrm>
              <a:off x="1576071" y="1467643"/>
              <a:ext cx="46673" cy="73724"/>
            </a:xfrm>
            <a:custGeom>
              <a:avLst/>
              <a:gdLst/>
              <a:ahLst/>
              <a:cxnLst/>
              <a:rect l="l" t="t" r="r" b="b"/>
              <a:pathLst>
                <a:path w="20" h="28" extrusionOk="0">
                  <a:moveTo>
                    <a:pt x="20" y="25"/>
                  </a:moveTo>
                  <a:cubicBezTo>
                    <a:pt x="20" y="27"/>
                    <a:pt x="19" y="28"/>
                    <a:pt x="18" y="28"/>
                  </a:cubicBezTo>
                  <a:cubicBezTo>
                    <a:pt x="16" y="28"/>
                    <a:pt x="15" y="27"/>
                    <a:pt x="15" y="25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7"/>
                    <a:pt x="4" y="28"/>
                    <a:pt x="3" y="28"/>
                  </a:cubicBezTo>
                  <a:cubicBezTo>
                    <a:pt x="1" y="28"/>
                    <a:pt x="0" y="27"/>
                    <a:pt x="0" y="2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" y="0"/>
                    <a:pt x="5" y="1"/>
                    <a:pt x="5" y="3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5" y="1"/>
                    <a:pt x="16" y="0"/>
                    <a:pt x="18" y="0"/>
                  </a:cubicBezTo>
                  <a:cubicBezTo>
                    <a:pt x="19" y="0"/>
                    <a:pt x="20" y="1"/>
                    <a:pt x="20" y="3"/>
                  </a:cubicBezTo>
                  <a:lnTo>
                    <a:pt x="20" y="2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6"/>
            <p:cNvSpPr/>
            <p:nvPr/>
          </p:nvSpPr>
          <p:spPr>
            <a:xfrm>
              <a:off x="1639414" y="1467643"/>
              <a:ext cx="50007" cy="73724"/>
            </a:xfrm>
            <a:custGeom>
              <a:avLst/>
              <a:gdLst/>
              <a:ahLst/>
              <a:cxnLst/>
              <a:rect l="l" t="t" r="r" b="b"/>
              <a:pathLst>
                <a:path w="21" h="28" extrusionOk="0">
                  <a:moveTo>
                    <a:pt x="10" y="28"/>
                  </a:moveTo>
                  <a:cubicBezTo>
                    <a:pt x="3" y="28"/>
                    <a:pt x="0" y="23"/>
                    <a:pt x="0" y="17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3" y="0"/>
                    <a:pt x="10" y="0"/>
                  </a:cubicBezTo>
                  <a:cubicBezTo>
                    <a:pt x="18" y="0"/>
                    <a:pt x="21" y="5"/>
                    <a:pt x="21" y="11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23"/>
                    <a:pt x="18" y="28"/>
                    <a:pt x="10" y="28"/>
                  </a:cubicBezTo>
                  <a:close/>
                  <a:moveTo>
                    <a:pt x="16" y="11"/>
                  </a:moveTo>
                  <a:cubicBezTo>
                    <a:pt x="16" y="7"/>
                    <a:pt x="14" y="5"/>
                    <a:pt x="10" y="5"/>
                  </a:cubicBezTo>
                  <a:cubicBezTo>
                    <a:pt x="6" y="5"/>
                    <a:pt x="4" y="7"/>
                    <a:pt x="4" y="11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21"/>
                    <a:pt x="6" y="23"/>
                    <a:pt x="10" y="23"/>
                  </a:cubicBezTo>
                  <a:cubicBezTo>
                    <a:pt x="14" y="23"/>
                    <a:pt x="16" y="21"/>
                    <a:pt x="16" y="17"/>
                  </a:cubicBezTo>
                  <a:lnTo>
                    <a:pt x="16" y="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6"/>
            <p:cNvSpPr/>
            <p:nvPr/>
          </p:nvSpPr>
          <p:spPr>
            <a:xfrm>
              <a:off x="1704424" y="1469533"/>
              <a:ext cx="41673" cy="71834"/>
            </a:xfrm>
            <a:custGeom>
              <a:avLst/>
              <a:gdLst/>
              <a:ahLst/>
              <a:cxnLst/>
              <a:rect l="l" t="t" r="r" b="b"/>
              <a:pathLst>
                <a:path w="18" h="27" extrusionOk="0">
                  <a:moveTo>
                    <a:pt x="16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6"/>
                    <a:pt x="4" y="27"/>
                    <a:pt x="3" y="27"/>
                  </a:cubicBezTo>
                  <a:cubicBezTo>
                    <a:pt x="1" y="27"/>
                    <a:pt x="0" y="26"/>
                    <a:pt x="0" y="2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8" y="0"/>
                    <a:pt x="18" y="2"/>
                  </a:cubicBezTo>
                  <a:cubicBezTo>
                    <a:pt x="18" y="3"/>
                    <a:pt x="17" y="4"/>
                    <a:pt x="16" y="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6"/>
            <p:cNvSpPr/>
            <p:nvPr/>
          </p:nvSpPr>
          <p:spPr>
            <a:xfrm>
              <a:off x="1752765" y="1467643"/>
              <a:ext cx="50007" cy="73724"/>
            </a:xfrm>
            <a:custGeom>
              <a:avLst/>
              <a:gdLst/>
              <a:ahLst/>
              <a:cxnLst/>
              <a:rect l="l" t="t" r="r" b="b"/>
              <a:pathLst>
                <a:path w="21" h="28" extrusionOk="0">
                  <a:moveTo>
                    <a:pt x="11" y="28"/>
                  </a:moveTo>
                  <a:cubicBezTo>
                    <a:pt x="3" y="28"/>
                    <a:pt x="0" y="23"/>
                    <a:pt x="0" y="17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3" y="0"/>
                    <a:pt x="11" y="0"/>
                  </a:cubicBezTo>
                  <a:cubicBezTo>
                    <a:pt x="18" y="0"/>
                    <a:pt x="21" y="5"/>
                    <a:pt x="21" y="11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23"/>
                    <a:pt x="18" y="28"/>
                    <a:pt x="11" y="28"/>
                  </a:cubicBezTo>
                  <a:close/>
                  <a:moveTo>
                    <a:pt x="17" y="11"/>
                  </a:moveTo>
                  <a:cubicBezTo>
                    <a:pt x="17" y="7"/>
                    <a:pt x="15" y="5"/>
                    <a:pt x="11" y="5"/>
                  </a:cubicBezTo>
                  <a:cubicBezTo>
                    <a:pt x="7" y="5"/>
                    <a:pt x="5" y="7"/>
                    <a:pt x="5" y="11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21"/>
                    <a:pt x="7" y="23"/>
                    <a:pt x="11" y="23"/>
                  </a:cubicBezTo>
                  <a:cubicBezTo>
                    <a:pt x="15" y="23"/>
                    <a:pt x="17" y="21"/>
                    <a:pt x="17" y="17"/>
                  </a:cubicBezTo>
                  <a:lnTo>
                    <a:pt x="17" y="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40550" tIns="70250" rIns="140550" bIns="702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19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1" name="Google Shape;91;p6"/>
          <p:cNvSpPr/>
          <p:nvPr/>
        </p:nvSpPr>
        <p:spPr>
          <a:xfrm>
            <a:off x="5231904" y="467179"/>
            <a:ext cx="6193972" cy="6193970"/>
          </a:xfrm>
          <a:prstGeom prst="arc">
            <a:avLst>
              <a:gd name="adj1" fmla="val 16200000"/>
              <a:gd name="adj2" fmla="val 4581157"/>
            </a:avLst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4_Сравнение">
  <p:cSld name="4_Сравнение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6"/>
          <p:cNvSpPr/>
          <p:nvPr/>
        </p:nvSpPr>
        <p:spPr>
          <a:xfrm rot="10800000">
            <a:off x="3081491" y="-578949"/>
            <a:ext cx="7950620" cy="7950620"/>
          </a:xfrm>
          <a:prstGeom prst="arc">
            <a:avLst>
              <a:gd name="adj1" fmla="val 4088492"/>
              <a:gd name="adj2" fmla="val 9825366"/>
            </a:avLst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oval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6"/>
          <p:cNvSpPr/>
          <p:nvPr/>
        </p:nvSpPr>
        <p:spPr>
          <a:xfrm>
            <a:off x="2440839" y="-545775"/>
            <a:ext cx="6962450" cy="696245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D8D8D8"/>
              </a:gs>
            </a:gsLst>
            <a:lin ang="4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6"/>
          <p:cNvSpPr/>
          <p:nvPr/>
        </p:nvSpPr>
        <p:spPr>
          <a:xfrm>
            <a:off x="2817021" y="-581221"/>
            <a:ext cx="7241380" cy="7241380"/>
          </a:xfrm>
          <a:prstGeom prst="ellipse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6"/>
          <p:cNvSpPr/>
          <p:nvPr/>
        </p:nvSpPr>
        <p:spPr>
          <a:xfrm>
            <a:off x="3002215" y="-760630"/>
            <a:ext cx="6976235" cy="6976235"/>
          </a:xfrm>
          <a:prstGeom prst="ellipse">
            <a:avLst/>
          </a:prstGeom>
          <a:noFill/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6"/>
          <p:cNvSpPr/>
          <p:nvPr/>
        </p:nvSpPr>
        <p:spPr>
          <a:xfrm>
            <a:off x="1800541" y="-1533945"/>
            <a:ext cx="7950620" cy="7950620"/>
          </a:xfrm>
          <a:prstGeom prst="arc">
            <a:avLst>
              <a:gd name="adj1" fmla="val 4088492"/>
              <a:gd name="adj2" fmla="val 9825366"/>
            </a:avLst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oval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6"/>
          <p:cNvSpPr txBox="1">
            <a:spLocks noGrp="1"/>
          </p:cNvSpPr>
          <p:nvPr>
            <p:ph type="body" idx="1"/>
          </p:nvPr>
        </p:nvSpPr>
        <p:spPr>
          <a:xfrm>
            <a:off x="2441196" y="1920614"/>
            <a:ext cx="6954474" cy="1991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6600"/>
              <a:buNone/>
              <a:defRPr sz="6600" b="1">
                <a:solidFill>
                  <a:schemeClr val="accen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16"/>
          <p:cNvSpPr/>
          <p:nvPr/>
        </p:nvSpPr>
        <p:spPr>
          <a:xfrm>
            <a:off x="2338086" y="-967559"/>
            <a:ext cx="6782766" cy="6782766"/>
          </a:xfrm>
          <a:prstGeom prst="ellipse">
            <a:avLst/>
          </a:prstGeom>
          <a:noFill/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Сравнение">
  <p:cSld name="3_Сравнение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7"/>
          <p:cNvSpPr txBox="1">
            <a:spLocks noGrp="1"/>
          </p:cNvSpPr>
          <p:nvPr>
            <p:ph type="body" idx="1"/>
          </p:nvPr>
        </p:nvSpPr>
        <p:spPr>
          <a:xfrm>
            <a:off x="311150" y="1062673"/>
            <a:ext cx="5686425" cy="49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5" name="Google Shape;145;p17"/>
          <p:cNvSpPr txBox="1">
            <a:spLocks noGrp="1"/>
          </p:cNvSpPr>
          <p:nvPr>
            <p:ph type="body" idx="2"/>
          </p:nvPr>
        </p:nvSpPr>
        <p:spPr>
          <a:xfrm>
            <a:off x="311150" y="1680417"/>
            <a:ext cx="5686425" cy="4777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p17"/>
          <p:cNvSpPr txBox="1">
            <a:spLocks noGrp="1"/>
          </p:cNvSpPr>
          <p:nvPr>
            <p:ph type="body" idx="3"/>
          </p:nvPr>
        </p:nvSpPr>
        <p:spPr>
          <a:xfrm>
            <a:off x="6172200" y="1062673"/>
            <a:ext cx="5697538" cy="49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7" name="Google Shape;147;p17"/>
          <p:cNvSpPr txBox="1">
            <a:spLocks noGrp="1"/>
          </p:cNvSpPr>
          <p:nvPr>
            <p:ph type="body" idx="4"/>
          </p:nvPr>
        </p:nvSpPr>
        <p:spPr>
          <a:xfrm>
            <a:off x="6172200" y="1690577"/>
            <a:ext cx="5697538" cy="4777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p17"/>
          <p:cNvSpPr txBox="1">
            <a:spLocks noGrp="1"/>
          </p:cNvSpPr>
          <p:nvPr>
            <p:ph type="sldNum" idx="12"/>
          </p:nvPr>
        </p:nvSpPr>
        <p:spPr>
          <a:xfrm>
            <a:off x="11441574" y="6577013"/>
            <a:ext cx="321627" cy="280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49" name="Google Shape;149;p17"/>
          <p:cNvSpPr txBox="1">
            <a:spLocks noGrp="1"/>
          </p:cNvSpPr>
          <p:nvPr>
            <p:ph type="title"/>
          </p:nvPr>
        </p:nvSpPr>
        <p:spPr>
          <a:xfrm>
            <a:off x="435006" y="266330"/>
            <a:ext cx="8842159" cy="59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7"/>
          <p:cNvSpPr txBox="1">
            <a:spLocks noGrp="1"/>
          </p:cNvSpPr>
          <p:nvPr>
            <p:ph type="title"/>
          </p:nvPr>
        </p:nvSpPr>
        <p:spPr>
          <a:xfrm>
            <a:off x="435006" y="266330"/>
            <a:ext cx="8842159" cy="59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7"/>
          <p:cNvSpPr txBox="1">
            <a:spLocks noGrp="1"/>
          </p:cNvSpPr>
          <p:nvPr>
            <p:ph type="sldNum" idx="12"/>
          </p:nvPr>
        </p:nvSpPr>
        <p:spPr>
          <a:xfrm>
            <a:off x="11441574" y="6577013"/>
            <a:ext cx="321627" cy="280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>
  <p:cSld name="Сравнение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8"/>
          <p:cNvSpPr txBox="1">
            <a:spLocks noGrp="1"/>
          </p:cNvSpPr>
          <p:nvPr>
            <p:ph type="body" idx="1"/>
          </p:nvPr>
        </p:nvSpPr>
        <p:spPr>
          <a:xfrm>
            <a:off x="425449" y="1169208"/>
            <a:ext cx="5495957" cy="49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7" name="Google Shape;97;p8"/>
          <p:cNvSpPr txBox="1">
            <a:spLocks noGrp="1"/>
          </p:cNvSpPr>
          <p:nvPr>
            <p:ph type="body" idx="2"/>
          </p:nvPr>
        </p:nvSpPr>
        <p:spPr>
          <a:xfrm>
            <a:off x="6258756" y="1169208"/>
            <a:ext cx="5504167" cy="49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8" name="Google Shape;98;p8"/>
          <p:cNvSpPr txBox="1">
            <a:spLocks noGrp="1"/>
          </p:cNvSpPr>
          <p:nvPr>
            <p:ph type="sldNum" idx="12"/>
          </p:nvPr>
        </p:nvSpPr>
        <p:spPr>
          <a:xfrm>
            <a:off x="11441574" y="6577013"/>
            <a:ext cx="321627" cy="280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9" name="Google Shape;99;p8"/>
          <p:cNvSpPr txBox="1">
            <a:spLocks noGrp="1"/>
          </p:cNvSpPr>
          <p:nvPr>
            <p:ph type="title"/>
          </p:nvPr>
        </p:nvSpPr>
        <p:spPr>
          <a:xfrm>
            <a:off x="435006" y="266330"/>
            <a:ext cx="8842159" cy="59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8"/>
          <p:cNvSpPr txBox="1">
            <a:spLocks noGrp="1"/>
          </p:cNvSpPr>
          <p:nvPr>
            <p:ph type="body" idx="3"/>
          </p:nvPr>
        </p:nvSpPr>
        <p:spPr>
          <a:xfrm>
            <a:off x="6275846" y="1846554"/>
            <a:ext cx="5487078" cy="4611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8"/>
          <p:cNvSpPr txBox="1">
            <a:spLocks noGrp="1"/>
          </p:cNvSpPr>
          <p:nvPr>
            <p:ph type="body" idx="4"/>
          </p:nvPr>
        </p:nvSpPr>
        <p:spPr>
          <a:xfrm>
            <a:off x="434328" y="1846554"/>
            <a:ext cx="5487078" cy="4611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943">
          <p15:clr>
            <a:srgbClr val="FBAE40"/>
          </p15:clr>
        </p15:guide>
        <p15:guide id="2" pos="373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последний">
  <p:cSld name="последний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9"/>
          <p:cNvSpPr/>
          <p:nvPr/>
        </p:nvSpPr>
        <p:spPr>
          <a:xfrm rot="10800000">
            <a:off x="3081491" y="-578949"/>
            <a:ext cx="7950620" cy="7950620"/>
          </a:xfrm>
          <a:prstGeom prst="arc">
            <a:avLst>
              <a:gd name="adj1" fmla="val 4088492"/>
              <a:gd name="adj2" fmla="val 9825366"/>
            </a:avLst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oval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9"/>
          <p:cNvSpPr/>
          <p:nvPr/>
        </p:nvSpPr>
        <p:spPr>
          <a:xfrm>
            <a:off x="2440839" y="-545775"/>
            <a:ext cx="6962450" cy="696245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D8D8D8"/>
              </a:gs>
            </a:gsLst>
            <a:lin ang="4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9"/>
          <p:cNvSpPr/>
          <p:nvPr/>
        </p:nvSpPr>
        <p:spPr>
          <a:xfrm>
            <a:off x="2817021" y="-581221"/>
            <a:ext cx="7241380" cy="7241380"/>
          </a:xfrm>
          <a:prstGeom prst="ellipse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9"/>
          <p:cNvSpPr/>
          <p:nvPr/>
        </p:nvSpPr>
        <p:spPr>
          <a:xfrm>
            <a:off x="3002215" y="-760630"/>
            <a:ext cx="6976235" cy="6976235"/>
          </a:xfrm>
          <a:prstGeom prst="ellipse">
            <a:avLst/>
          </a:prstGeom>
          <a:noFill/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9"/>
          <p:cNvSpPr/>
          <p:nvPr/>
        </p:nvSpPr>
        <p:spPr>
          <a:xfrm>
            <a:off x="1800541" y="-1533945"/>
            <a:ext cx="7950620" cy="7950620"/>
          </a:xfrm>
          <a:prstGeom prst="arc">
            <a:avLst>
              <a:gd name="adj1" fmla="val 4088492"/>
              <a:gd name="adj2" fmla="val 9825366"/>
            </a:avLst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oval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9"/>
          <p:cNvSpPr txBox="1">
            <a:spLocks noGrp="1"/>
          </p:cNvSpPr>
          <p:nvPr>
            <p:ph type="body" idx="1"/>
          </p:nvPr>
        </p:nvSpPr>
        <p:spPr>
          <a:xfrm>
            <a:off x="2441196" y="1920614"/>
            <a:ext cx="6954474" cy="1991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6600"/>
              <a:buNone/>
              <a:defRPr sz="6600" b="1">
                <a:solidFill>
                  <a:schemeClr val="accen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9"/>
          <p:cNvSpPr/>
          <p:nvPr/>
        </p:nvSpPr>
        <p:spPr>
          <a:xfrm>
            <a:off x="2338086" y="-967559"/>
            <a:ext cx="6782766" cy="6782766"/>
          </a:xfrm>
          <a:prstGeom prst="ellipse">
            <a:avLst/>
          </a:prstGeom>
          <a:noFill/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>
  <p:cSld name="Заголовок и объект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1"/>
          <p:cNvSpPr txBox="1">
            <a:spLocks noGrp="1"/>
          </p:cNvSpPr>
          <p:nvPr>
            <p:ph type="body" idx="1"/>
          </p:nvPr>
        </p:nvSpPr>
        <p:spPr>
          <a:xfrm>
            <a:off x="431800" y="1180730"/>
            <a:ext cx="11328400" cy="5272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1"/>
          <p:cNvSpPr txBox="1">
            <a:spLocks noGrp="1"/>
          </p:cNvSpPr>
          <p:nvPr>
            <p:ph type="sldNum" idx="12"/>
          </p:nvPr>
        </p:nvSpPr>
        <p:spPr>
          <a:xfrm>
            <a:off x="11441574" y="6577013"/>
            <a:ext cx="321627" cy="280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21" name="Google Shape;121;p11"/>
          <p:cNvSpPr txBox="1">
            <a:spLocks noGrp="1"/>
          </p:cNvSpPr>
          <p:nvPr>
            <p:ph type="title"/>
          </p:nvPr>
        </p:nvSpPr>
        <p:spPr>
          <a:xfrm>
            <a:off x="435006" y="266330"/>
            <a:ext cx="8842159" cy="59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>
  <p:cSld name="Два объекта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>
            <a:spLocks noGrp="1"/>
          </p:cNvSpPr>
          <p:nvPr>
            <p:ph type="body" idx="1"/>
          </p:nvPr>
        </p:nvSpPr>
        <p:spPr>
          <a:xfrm>
            <a:off x="6275846" y="1163638"/>
            <a:ext cx="5487078" cy="5294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12"/>
          <p:cNvSpPr txBox="1">
            <a:spLocks noGrp="1"/>
          </p:cNvSpPr>
          <p:nvPr>
            <p:ph type="sldNum" idx="12"/>
          </p:nvPr>
        </p:nvSpPr>
        <p:spPr>
          <a:xfrm>
            <a:off x="11441574" y="6577013"/>
            <a:ext cx="321627" cy="280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25" name="Google Shape;125;p12"/>
          <p:cNvSpPr txBox="1">
            <a:spLocks noGrp="1"/>
          </p:cNvSpPr>
          <p:nvPr>
            <p:ph type="title"/>
          </p:nvPr>
        </p:nvSpPr>
        <p:spPr>
          <a:xfrm>
            <a:off x="435006" y="266330"/>
            <a:ext cx="8842159" cy="59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2"/>
          <p:cNvSpPr txBox="1">
            <a:spLocks noGrp="1"/>
          </p:cNvSpPr>
          <p:nvPr>
            <p:ph type="body" idx="2"/>
          </p:nvPr>
        </p:nvSpPr>
        <p:spPr>
          <a:xfrm>
            <a:off x="434328" y="1163638"/>
            <a:ext cx="5487078" cy="5294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736">
          <p15:clr>
            <a:srgbClr val="FBAE40"/>
          </p15:clr>
        </p15:guide>
        <p15:guide id="2" pos="394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Сравнение">
  <p:cSld name="1_Сравнение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>
            <a:spLocks noGrp="1"/>
          </p:cNvSpPr>
          <p:nvPr>
            <p:ph type="sldNum" idx="12"/>
          </p:nvPr>
        </p:nvSpPr>
        <p:spPr>
          <a:xfrm>
            <a:off x="11441574" y="6577013"/>
            <a:ext cx="321627" cy="280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29" name="Google Shape;129;p13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_Сравнение">
  <p:cSld name="2_Сравнение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"/>
          <p:cNvSpPr txBox="1">
            <a:spLocks noGrp="1"/>
          </p:cNvSpPr>
          <p:nvPr>
            <p:ph type="sldNum" idx="12"/>
          </p:nvPr>
        </p:nvSpPr>
        <p:spPr>
          <a:xfrm>
            <a:off x="11441574" y="6577013"/>
            <a:ext cx="321627" cy="280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2" name="Google Shape;132;p14"/>
          <p:cNvSpPr>
            <a:spLocks noGrp="1"/>
          </p:cNvSpPr>
          <p:nvPr>
            <p:ph type="pic" idx="2"/>
          </p:nvPr>
        </p:nvSpPr>
        <p:spPr>
          <a:xfrm>
            <a:off x="0" y="0"/>
            <a:ext cx="578104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1441574" y="6577013"/>
            <a:ext cx="321627" cy="280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35006" y="266330"/>
            <a:ext cx="8842159" cy="59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31800" y="1180730"/>
            <a:ext cx="11328400" cy="5272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1441574" y="6577013"/>
            <a:ext cx="321627" cy="280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A2F3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13" name="Google Shape;13;p5"/>
          <p:cNvPicPr preferRelativeResize="0"/>
          <p:nvPr/>
        </p:nvPicPr>
        <p:blipFill rotWithShape="1">
          <a:blip r:embed="rId13">
            <a:alphaModFix/>
          </a:blip>
          <a:srcRect b="34975"/>
          <a:stretch/>
        </p:blipFill>
        <p:spPr>
          <a:xfrm>
            <a:off x="9465696" y="356655"/>
            <a:ext cx="2297506" cy="4401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Google Shape;14;p5"/>
          <p:cNvGrpSpPr/>
          <p:nvPr/>
        </p:nvGrpSpPr>
        <p:grpSpPr>
          <a:xfrm>
            <a:off x="11438022" y="6577007"/>
            <a:ext cx="753978" cy="6"/>
            <a:chOff x="610437" y="800103"/>
            <a:chExt cx="718006" cy="4"/>
          </a:xfrm>
        </p:grpSpPr>
        <p:cxnSp>
          <p:nvCxnSpPr>
            <p:cNvPr id="15" name="Google Shape;15;p5"/>
            <p:cNvCxnSpPr/>
            <p:nvPr/>
          </p:nvCxnSpPr>
          <p:spPr>
            <a:xfrm>
              <a:off x="658814" y="800107"/>
              <a:ext cx="669629" cy="0"/>
            </a:xfrm>
            <a:prstGeom prst="straightConnector1">
              <a:avLst/>
            </a:prstGeom>
            <a:noFill/>
            <a:ln w="9525" cap="flat" cmpd="sng">
              <a:solidFill>
                <a:srgbClr val="828C9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16;p5"/>
            <p:cNvCxnSpPr/>
            <p:nvPr/>
          </p:nvCxnSpPr>
          <p:spPr>
            <a:xfrm>
              <a:off x="610437" y="800103"/>
              <a:ext cx="308542" cy="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7" name="Google Shape;17;p5"/>
          <p:cNvGrpSpPr/>
          <p:nvPr/>
        </p:nvGrpSpPr>
        <p:grpSpPr>
          <a:xfrm>
            <a:off x="427622" y="1019724"/>
            <a:ext cx="11335753" cy="6"/>
            <a:chOff x="610437" y="800103"/>
            <a:chExt cx="10794932" cy="4"/>
          </a:xfrm>
        </p:grpSpPr>
        <p:cxnSp>
          <p:nvCxnSpPr>
            <p:cNvPr id="18" name="Google Shape;18;p5"/>
            <p:cNvCxnSpPr/>
            <p:nvPr/>
          </p:nvCxnSpPr>
          <p:spPr>
            <a:xfrm>
              <a:off x="658814" y="800107"/>
              <a:ext cx="10746555" cy="0"/>
            </a:xfrm>
            <a:prstGeom prst="straightConnector1">
              <a:avLst/>
            </a:prstGeom>
            <a:noFill/>
            <a:ln w="9525" cap="flat" cmpd="sng">
              <a:solidFill>
                <a:srgbClr val="828C9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19;p5"/>
            <p:cNvCxnSpPr/>
            <p:nvPr/>
          </p:nvCxnSpPr>
          <p:spPr>
            <a:xfrm>
              <a:off x="610437" y="800103"/>
              <a:ext cx="308542" cy="0"/>
            </a:xfrm>
            <a:prstGeom prst="straightConnector1">
              <a:avLst/>
            </a:prstGeom>
            <a:noFill/>
            <a:ln w="2857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399">
          <p15:clr>
            <a:srgbClr val="F26B43"/>
          </p15:clr>
        </p15:guide>
        <p15:guide id="3" pos="268">
          <p15:clr>
            <a:srgbClr val="F26B43"/>
          </p15:clr>
        </p15:guide>
        <p15:guide id="4" orient="horz" pos="169">
          <p15:clr>
            <a:srgbClr val="F26B43"/>
          </p15:clr>
        </p15:guide>
        <p15:guide id="5" orient="horz" pos="4068">
          <p15:clr>
            <a:srgbClr val="F26B43"/>
          </p15:clr>
        </p15:guide>
        <p15:guide id="6" pos="7410">
          <p15:clr>
            <a:srgbClr val="F26B43"/>
          </p15:clr>
        </p15:guide>
        <p15:guide id="7" orient="horz" pos="543">
          <p15:clr>
            <a:srgbClr val="F26B43"/>
          </p15:clr>
        </p15:guide>
        <p15:guide id="8" orient="horz" pos="7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"/>
          <p:cNvSpPr txBox="1">
            <a:spLocks noGrp="1"/>
          </p:cNvSpPr>
          <p:nvPr>
            <p:ph type="ctrTitle"/>
          </p:nvPr>
        </p:nvSpPr>
        <p:spPr>
          <a:xfrm>
            <a:off x="425450" y="2175496"/>
            <a:ext cx="6357000" cy="26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Arial"/>
              <a:buNone/>
            </a:pPr>
            <a:r>
              <a:rPr lang="ru-RU"/>
              <a:t>Презентация результатов стресс-теста проекта маяка </a:t>
            </a:r>
            <a:endParaRPr/>
          </a:p>
        </p:txBody>
      </p:sp>
      <p:sp>
        <p:nvSpPr>
          <p:cNvPr id="156" name="Google Shape;156;p1"/>
          <p:cNvSpPr txBox="1">
            <a:spLocks noGrp="1"/>
          </p:cNvSpPr>
          <p:nvPr>
            <p:ph type="subTitle" idx="1"/>
          </p:nvPr>
        </p:nvSpPr>
        <p:spPr>
          <a:xfrm>
            <a:off x="425450" y="4952662"/>
            <a:ext cx="6357000" cy="12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/>
              <a:t>Беспилотная аэродоставка грузов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"/>
          <p:cNvSpPr/>
          <p:nvPr/>
        </p:nvSpPr>
        <p:spPr>
          <a:xfrm>
            <a:off x="539730" y="3865494"/>
            <a:ext cx="6395400" cy="2193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ru-RU" sz="1300">
                <a:solidFill>
                  <a:schemeClr val="dk1"/>
                </a:solidFill>
              </a:rPr>
              <a:t>Маяк</a:t>
            </a:r>
            <a:r>
              <a:rPr lang="ru-RU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позволит апробировать все возможные и утвердить лучшие  ключевые общеотраслевые технологии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ru-RU" sz="1300">
                <a:solidFill>
                  <a:schemeClr val="dk1"/>
                </a:solidFill>
              </a:rPr>
              <a:t>Маяк</a:t>
            </a:r>
            <a:r>
              <a:rPr lang="ru-RU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позволит выработать отсутствующие, и улучшить существующие нормы  регулирования авиационной деятельности с применением БАС</a:t>
            </a:r>
            <a:endParaRPr/>
          </a:p>
          <a:p>
            <a:pPr marL="139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ru-RU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Рост бизнеса за счет увеличени</a:t>
            </a:r>
            <a:r>
              <a:rPr lang="ru-RU" sz="1300">
                <a:solidFill>
                  <a:schemeClr val="dk1"/>
                </a:solidFill>
              </a:rPr>
              <a:t>я</a:t>
            </a:r>
            <a:r>
              <a:rPr lang="ru-RU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производства, снижени</a:t>
            </a:r>
            <a:r>
              <a:rPr lang="ru-RU" sz="1300">
                <a:solidFill>
                  <a:schemeClr val="dk1"/>
                </a:solidFill>
              </a:rPr>
              <a:t>я</a:t>
            </a:r>
            <a:r>
              <a:rPr lang="ru-RU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себестоимости БАС, перераспределения рынка в сторону беспилотной доставки и открытия новых ниш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ru-RU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Увеличение числа предприятий и рабочих мест в отрасли на этапе масштабирования.</a:t>
            </a:r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"/>
          <p:cNvSpPr/>
          <p:nvPr/>
        </p:nvSpPr>
        <p:spPr>
          <a:xfrm>
            <a:off x="7883500" y="1163638"/>
            <a:ext cx="3879701" cy="5294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86"/>
              <a:buFont typeface="Arial"/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"/>
          <p:cNvSpPr/>
          <p:nvPr/>
        </p:nvSpPr>
        <p:spPr>
          <a:xfrm>
            <a:off x="425455" y="1627263"/>
            <a:ext cx="7181100" cy="1731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86"/>
              <a:buFont typeface="Arial"/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"/>
          <p:cNvSpPr txBox="1">
            <a:spLocks noGrp="1"/>
          </p:cNvSpPr>
          <p:nvPr>
            <p:ph type="title"/>
          </p:nvPr>
        </p:nvSpPr>
        <p:spPr>
          <a:xfrm>
            <a:off x="435006" y="266330"/>
            <a:ext cx="8842159" cy="59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Концепция проекта-маяка, возможности и риски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"/>
          <p:cNvSpPr txBox="1"/>
          <p:nvPr/>
        </p:nvSpPr>
        <p:spPr>
          <a:xfrm>
            <a:off x="7553848" y="1104213"/>
            <a:ext cx="32949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25" rIns="65300" bIns="326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КПЭ ПРОЕКТА </a:t>
            </a:r>
            <a:br>
              <a:rPr lang="ru-RU" sz="2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ДО 2024 ГОДА И ДО 2035</a:t>
            </a:r>
            <a:endParaRPr sz="2000" b="1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"/>
          <p:cNvSpPr txBox="1"/>
          <p:nvPr/>
        </p:nvSpPr>
        <p:spPr>
          <a:xfrm>
            <a:off x="1029250" y="1103287"/>
            <a:ext cx="4298400" cy="6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25" rIns="65300" bIns="326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ЦЕЛИ </a:t>
            </a:r>
            <a:br>
              <a:rPr lang="ru-RU" sz="2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ПРОЕКТА-МАЯКА</a:t>
            </a:r>
            <a:endParaRPr sz="24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"/>
          <p:cNvSpPr txBox="1"/>
          <p:nvPr/>
        </p:nvSpPr>
        <p:spPr>
          <a:xfrm>
            <a:off x="1008051" y="2984470"/>
            <a:ext cx="6015900" cy="3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25" rIns="65300" bIns="32625" anchor="t" anchorCtr="0">
            <a:noAutofit/>
          </a:bodyPr>
          <a:lstStyle/>
          <a:p>
            <a:pPr marL="256726" marR="0" lvl="0" indent="-25672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ПОДТВЕРЖДЕННЫЕ ВОЗМОЖНОСТИ</a:t>
            </a:r>
            <a:endParaRPr sz="2000" b="1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"/>
          <p:cNvSpPr txBox="1">
            <a:spLocks noGrp="1"/>
          </p:cNvSpPr>
          <p:nvPr>
            <p:ph type="sldNum" idx="12"/>
          </p:nvPr>
        </p:nvSpPr>
        <p:spPr>
          <a:xfrm>
            <a:off x="11441574" y="6577013"/>
            <a:ext cx="321627" cy="280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2</a:t>
            </a:fld>
            <a:endParaRPr/>
          </a:p>
        </p:txBody>
      </p:sp>
      <p:grpSp>
        <p:nvGrpSpPr>
          <p:cNvPr id="170" name="Google Shape;170;p2"/>
          <p:cNvGrpSpPr/>
          <p:nvPr/>
        </p:nvGrpSpPr>
        <p:grpSpPr>
          <a:xfrm>
            <a:off x="528306" y="1124364"/>
            <a:ext cx="471987" cy="502900"/>
            <a:chOff x="5970800" y="1619250"/>
            <a:chExt cx="428650" cy="456725"/>
          </a:xfrm>
        </p:grpSpPr>
        <p:sp>
          <p:nvSpPr>
            <p:cNvPr id="171" name="Google Shape;171;p2"/>
            <p:cNvSpPr/>
            <p:nvPr/>
          </p:nvSpPr>
          <p:spPr>
            <a:xfrm>
              <a:off x="5970800" y="1674200"/>
              <a:ext cx="377975" cy="377950"/>
            </a:xfrm>
            <a:custGeom>
              <a:avLst/>
              <a:gdLst/>
              <a:ahLst/>
              <a:cxnLst/>
              <a:rect l="l" t="t" r="r" b="b"/>
              <a:pathLst>
                <a:path w="15119" h="15118" extrusionOk="0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6068500" y="1771875"/>
              <a:ext cx="182575" cy="182600"/>
            </a:xfrm>
            <a:custGeom>
              <a:avLst/>
              <a:gdLst/>
              <a:ahLst/>
              <a:cxnLst/>
              <a:rect l="l" t="t" r="r" b="b"/>
              <a:pathLst>
                <a:path w="7303" h="7304" extrusionOk="0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5981175" y="2005125"/>
              <a:ext cx="75125" cy="70850"/>
            </a:xfrm>
            <a:custGeom>
              <a:avLst/>
              <a:gdLst/>
              <a:ahLst/>
              <a:cxnLst/>
              <a:rect l="l" t="t" r="r" b="b"/>
              <a:pathLst>
                <a:path w="3005" h="2834" extrusionOk="0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6263875" y="2005125"/>
              <a:ext cx="74525" cy="70850"/>
            </a:xfrm>
            <a:custGeom>
              <a:avLst/>
              <a:gdLst/>
              <a:ahLst/>
              <a:cxnLst/>
              <a:rect l="l" t="t" r="r" b="b"/>
              <a:pathLst>
                <a:path w="2981" h="2834" extrusionOk="0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6147875" y="1619250"/>
              <a:ext cx="251575" cy="255850"/>
            </a:xfrm>
            <a:custGeom>
              <a:avLst/>
              <a:gdLst/>
              <a:ahLst/>
              <a:cxnLst/>
              <a:rect l="l" t="t" r="r" b="b"/>
              <a:pathLst>
                <a:path w="10063" h="10234" extrusionOk="0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" name="Google Shape;176;p2"/>
          <p:cNvGrpSpPr/>
          <p:nvPr/>
        </p:nvGrpSpPr>
        <p:grpSpPr>
          <a:xfrm>
            <a:off x="525742" y="2951986"/>
            <a:ext cx="410132" cy="439697"/>
            <a:chOff x="5324825" y="3670175"/>
            <a:chExt cx="372475" cy="399325"/>
          </a:xfrm>
        </p:grpSpPr>
        <p:sp>
          <p:nvSpPr>
            <p:cNvPr id="177" name="Google Shape;177;p2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l" t="t" r="r" b="b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l" t="t" r="r" b="b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l" t="t" r="r" b="b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l" t="t" r="r" b="b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1" name="Google Shape;181;p2"/>
          <p:cNvGrpSpPr/>
          <p:nvPr/>
        </p:nvGrpSpPr>
        <p:grpSpPr>
          <a:xfrm>
            <a:off x="7026776" y="1217237"/>
            <a:ext cx="469289" cy="474684"/>
            <a:chOff x="5297950" y="1632050"/>
            <a:chExt cx="426200" cy="431100"/>
          </a:xfrm>
        </p:grpSpPr>
        <p:sp>
          <p:nvSpPr>
            <p:cNvPr id="182" name="Google Shape;182;p2"/>
            <p:cNvSpPr/>
            <p:nvPr/>
          </p:nvSpPr>
          <p:spPr>
            <a:xfrm>
              <a:off x="5404800" y="1936125"/>
              <a:ext cx="212500" cy="127025"/>
            </a:xfrm>
            <a:custGeom>
              <a:avLst/>
              <a:gdLst/>
              <a:ahLst/>
              <a:cxnLst/>
              <a:rect l="l" t="t" r="r" b="b"/>
              <a:pathLst>
                <a:path w="8500" h="5081" extrusionOk="0">
                  <a:moveTo>
                    <a:pt x="3175" y="1"/>
                  </a:moveTo>
                  <a:lnTo>
                    <a:pt x="3175" y="2834"/>
                  </a:lnTo>
                  <a:lnTo>
                    <a:pt x="2614" y="2956"/>
                  </a:lnTo>
                  <a:lnTo>
                    <a:pt x="2076" y="3102"/>
                  </a:lnTo>
                  <a:lnTo>
                    <a:pt x="1588" y="3298"/>
                  </a:lnTo>
                  <a:lnTo>
                    <a:pt x="1148" y="3493"/>
                  </a:lnTo>
                  <a:lnTo>
                    <a:pt x="782" y="3713"/>
                  </a:lnTo>
                  <a:lnTo>
                    <a:pt x="611" y="3859"/>
                  </a:lnTo>
                  <a:lnTo>
                    <a:pt x="464" y="3982"/>
                  </a:lnTo>
                  <a:lnTo>
                    <a:pt x="318" y="4128"/>
                  </a:lnTo>
                  <a:lnTo>
                    <a:pt x="196" y="4275"/>
                  </a:lnTo>
                  <a:lnTo>
                    <a:pt x="74" y="4421"/>
                  </a:lnTo>
                  <a:lnTo>
                    <a:pt x="0" y="4592"/>
                  </a:lnTo>
                  <a:lnTo>
                    <a:pt x="171" y="4665"/>
                  </a:lnTo>
                  <a:lnTo>
                    <a:pt x="416" y="4739"/>
                  </a:lnTo>
                  <a:lnTo>
                    <a:pt x="782" y="4836"/>
                  </a:lnTo>
                  <a:lnTo>
                    <a:pt x="1344" y="4910"/>
                  </a:lnTo>
                  <a:lnTo>
                    <a:pt x="2101" y="5007"/>
                  </a:lnTo>
                  <a:lnTo>
                    <a:pt x="3053" y="5056"/>
                  </a:lnTo>
                  <a:lnTo>
                    <a:pt x="4250" y="5081"/>
                  </a:lnTo>
                  <a:lnTo>
                    <a:pt x="5447" y="5056"/>
                  </a:lnTo>
                  <a:lnTo>
                    <a:pt x="6399" y="5007"/>
                  </a:lnTo>
                  <a:lnTo>
                    <a:pt x="7156" y="4910"/>
                  </a:lnTo>
                  <a:lnTo>
                    <a:pt x="7718" y="4836"/>
                  </a:lnTo>
                  <a:lnTo>
                    <a:pt x="8084" y="4739"/>
                  </a:lnTo>
                  <a:lnTo>
                    <a:pt x="8329" y="4665"/>
                  </a:lnTo>
                  <a:lnTo>
                    <a:pt x="8500" y="4592"/>
                  </a:lnTo>
                  <a:lnTo>
                    <a:pt x="8426" y="4421"/>
                  </a:lnTo>
                  <a:lnTo>
                    <a:pt x="8304" y="4275"/>
                  </a:lnTo>
                  <a:lnTo>
                    <a:pt x="8182" y="4128"/>
                  </a:lnTo>
                  <a:lnTo>
                    <a:pt x="8036" y="3982"/>
                  </a:lnTo>
                  <a:lnTo>
                    <a:pt x="7889" y="3859"/>
                  </a:lnTo>
                  <a:lnTo>
                    <a:pt x="7718" y="3713"/>
                  </a:lnTo>
                  <a:lnTo>
                    <a:pt x="7352" y="3493"/>
                  </a:lnTo>
                  <a:lnTo>
                    <a:pt x="6912" y="3298"/>
                  </a:lnTo>
                  <a:lnTo>
                    <a:pt x="6424" y="3102"/>
                  </a:lnTo>
                  <a:lnTo>
                    <a:pt x="5886" y="2956"/>
                  </a:lnTo>
                  <a:lnTo>
                    <a:pt x="5325" y="2834"/>
                  </a:lnTo>
                  <a:lnTo>
                    <a:pt x="5325" y="1"/>
                  </a:lnTo>
                  <a:lnTo>
                    <a:pt x="5032" y="49"/>
                  </a:lnTo>
                  <a:lnTo>
                    <a:pt x="4763" y="98"/>
                  </a:lnTo>
                  <a:lnTo>
                    <a:pt x="4250" y="123"/>
                  </a:lnTo>
                  <a:lnTo>
                    <a:pt x="3737" y="98"/>
                  </a:lnTo>
                  <a:lnTo>
                    <a:pt x="3469" y="49"/>
                  </a:lnTo>
                  <a:lnTo>
                    <a:pt x="3175" y="1"/>
                  </a:lnTo>
                  <a:close/>
                </a:path>
              </a:pathLst>
            </a:cu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5297950" y="1632050"/>
              <a:ext cx="426200" cy="294950"/>
            </a:xfrm>
            <a:custGeom>
              <a:avLst/>
              <a:gdLst/>
              <a:ahLst/>
              <a:cxnLst/>
              <a:rect l="l" t="t" r="r" b="b"/>
              <a:pathLst>
                <a:path w="17048" h="11798" extrusionOk="0">
                  <a:moveTo>
                    <a:pt x="8524" y="2956"/>
                  </a:moveTo>
                  <a:lnTo>
                    <a:pt x="8573" y="2981"/>
                  </a:lnTo>
                  <a:lnTo>
                    <a:pt x="8622" y="3054"/>
                  </a:lnTo>
                  <a:lnTo>
                    <a:pt x="9086" y="4128"/>
                  </a:lnTo>
                  <a:lnTo>
                    <a:pt x="9135" y="4202"/>
                  </a:lnTo>
                  <a:lnTo>
                    <a:pt x="9208" y="4275"/>
                  </a:lnTo>
                  <a:lnTo>
                    <a:pt x="9306" y="4324"/>
                  </a:lnTo>
                  <a:lnTo>
                    <a:pt x="9403" y="4348"/>
                  </a:lnTo>
                  <a:lnTo>
                    <a:pt x="10576" y="4470"/>
                  </a:lnTo>
                  <a:lnTo>
                    <a:pt x="10649" y="4495"/>
                  </a:lnTo>
                  <a:lnTo>
                    <a:pt x="10698" y="4519"/>
                  </a:lnTo>
                  <a:lnTo>
                    <a:pt x="10673" y="4592"/>
                  </a:lnTo>
                  <a:lnTo>
                    <a:pt x="10624" y="4641"/>
                  </a:lnTo>
                  <a:lnTo>
                    <a:pt x="9745" y="5423"/>
                  </a:lnTo>
                  <a:lnTo>
                    <a:pt x="9696" y="5496"/>
                  </a:lnTo>
                  <a:lnTo>
                    <a:pt x="9648" y="5594"/>
                  </a:lnTo>
                  <a:lnTo>
                    <a:pt x="9623" y="5691"/>
                  </a:lnTo>
                  <a:lnTo>
                    <a:pt x="9623" y="5789"/>
                  </a:lnTo>
                  <a:lnTo>
                    <a:pt x="9892" y="6961"/>
                  </a:lnTo>
                  <a:lnTo>
                    <a:pt x="9892" y="7035"/>
                  </a:lnTo>
                  <a:lnTo>
                    <a:pt x="9867" y="7084"/>
                  </a:lnTo>
                  <a:lnTo>
                    <a:pt x="9818" y="7084"/>
                  </a:lnTo>
                  <a:lnTo>
                    <a:pt x="9745" y="7059"/>
                  </a:lnTo>
                  <a:lnTo>
                    <a:pt x="8719" y="6473"/>
                  </a:lnTo>
                  <a:lnTo>
                    <a:pt x="8622" y="6424"/>
                  </a:lnTo>
                  <a:lnTo>
                    <a:pt x="8426" y="6424"/>
                  </a:lnTo>
                  <a:lnTo>
                    <a:pt x="8329" y="6473"/>
                  </a:lnTo>
                  <a:lnTo>
                    <a:pt x="7303" y="7059"/>
                  </a:lnTo>
                  <a:lnTo>
                    <a:pt x="7230" y="7084"/>
                  </a:lnTo>
                  <a:lnTo>
                    <a:pt x="7181" y="7084"/>
                  </a:lnTo>
                  <a:lnTo>
                    <a:pt x="7156" y="7035"/>
                  </a:lnTo>
                  <a:lnTo>
                    <a:pt x="7156" y="6961"/>
                  </a:lnTo>
                  <a:lnTo>
                    <a:pt x="7425" y="5789"/>
                  </a:lnTo>
                  <a:lnTo>
                    <a:pt x="7425" y="5691"/>
                  </a:lnTo>
                  <a:lnTo>
                    <a:pt x="7401" y="5594"/>
                  </a:lnTo>
                  <a:lnTo>
                    <a:pt x="7352" y="5496"/>
                  </a:lnTo>
                  <a:lnTo>
                    <a:pt x="7303" y="5423"/>
                  </a:lnTo>
                  <a:lnTo>
                    <a:pt x="6424" y="4641"/>
                  </a:lnTo>
                  <a:lnTo>
                    <a:pt x="6375" y="4592"/>
                  </a:lnTo>
                  <a:lnTo>
                    <a:pt x="6350" y="4519"/>
                  </a:lnTo>
                  <a:lnTo>
                    <a:pt x="6399" y="4495"/>
                  </a:lnTo>
                  <a:lnTo>
                    <a:pt x="6473" y="4470"/>
                  </a:lnTo>
                  <a:lnTo>
                    <a:pt x="7645" y="4348"/>
                  </a:lnTo>
                  <a:lnTo>
                    <a:pt x="7743" y="4324"/>
                  </a:lnTo>
                  <a:lnTo>
                    <a:pt x="7840" y="4275"/>
                  </a:lnTo>
                  <a:lnTo>
                    <a:pt x="7913" y="4202"/>
                  </a:lnTo>
                  <a:lnTo>
                    <a:pt x="7962" y="4128"/>
                  </a:lnTo>
                  <a:lnTo>
                    <a:pt x="8426" y="3054"/>
                  </a:lnTo>
                  <a:lnTo>
                    <a:pt x="8475" y="2981"/>
                  </a:lnTo>
                  <a:lnTo>
                    <a:pt x="8524" y="2956"/>
                  </a:lnTo>
                  <a:close/>
                  <a:moveTo>
                    <a:pt x="15973" y="2150"/>
                  </a:moveTo>
                  <a:lnTo>
                    <a:pt x="15973" y="2516"/>
                  </a:lnTo>
                  <a:lnTo>
                    <a:pt x="15924" y="2932"/>
                  </a:lnTo>
                  <a:lnTo>
                    <a:pt x="15875" y="3371"/>
                  </a:lnTo>
                  <a:lnTo>
                    <a:pt x="15802" y="3835"/>
                  </a:lnTo>
                  <a:lnTo>
                    <a:pt x="15704" y="4299"/>
                  </a:lnTo>
                  <a:lnTo>
                    <a:pt x="15558" y="4788"/>
                  </a:lnTo>
                  <a:lnTo>
                    <a:pt x="15411" y="5252"/>
                  </a:lnTo>
                  <a:lnTo>
                    <a:pt x="15216" y="5740"/>
                  </a:lnTo>
                  <a:lnTo>
                    <a:pt x="14996" y="6204"/>
                  </a:lnTo>
                  <a:lnTo>
                    <a:pt x="14752" y="6620"/>
                  </a:lnTo>
                  <a:lnTo>
                    <a:pt x="14459" y="7035"/>
                  </a:lnTo>
                  <a:lnTo>
                    <a:pt x="14141" y="7426"/>
                  </a:lnTo>
                  <a:lnTo>
                    <a:pt x="13799" y="7767"/>
                  </a:lnTo>
                  <a:lnTo>
                    <a:pt x="13604" y="7914"/>
                  </a:lnTo>
                  <a:lnTo>
                    <a:pt x="13409" y="8061"/>
                  </a:lnTo>
                  <a:lnTo>
                    <a:pt x="13213" y="8183"/>
                  </a:lnTo>
                  <a:lnTo>
                    <a:pt x="12993" y="8305"/>
                  </a:lnTo>
                  <a:lnTo>
                    <a:pt x="12774" y="8402"/>
                  </a:lnTo>
                  <a:lnTo>
                    <a:pt x="12529" y="8476"/>
                  </a:lnTo>
                  <a:lnTo>
                    <a:pt x="12529" y="8476"/>
                  </a:lnTo>
                  <a:lnTo>
                    <a:pt x="12823" y="7767"/>
                  </a:lnTo>
                  <a:lnTo>
                    <a:pt x="13042" y="7059"/>
                  </a:lnTo>
                  <a:lnTo>
                    <a:pt x="13262" y="6351"/>
                  </a:lnTo>
                  <a:lnTo>
                    <a:pt x="13433" y="5618"/>
                  </a:lnTo>
                  <a:lnTo>
                    <a:pt x="13555" y="4837"/>
                  </a:lnTo>
                  <a:lnTo>
                    <a:pt x="13677" y="4031"/>
                  </a:lnTo>
                  <a:lnTo>
                    <a:pt x="13751" y="3127"/>
                  </a:lnTo>
                  <a:lnTo>
                    <a:pt x="13799" y="2150"/>
                  </a:lnTo>
                  <a:close/>
                  <a:moveTo>
                    <a:pt x="3249" y="2150"/>
                  </a:moveTo>
                  <a:lnTo>
                    <a:pt x="3298" y="3127"/>
                  </a:lnTo>
                  <a:lnTo>
                    <a:pt x="3371" y="4031"/>
                  </a:lnTo>
                  <a:lnTo>
                    <a:pt x="3493" y="4837"/>
                  </a:lnTo>
                  <a:lnTo>
                    <a:pt x="3615" y="5618"/>
                  </a:lnTo>
                  <a:lnTo>
                    <a:pt x="3786" y="6351"/>
                  </a:lnTo>
                  <a:lnTo>
                    <a:pt x="4006" y="7059"/>
                  </a:lnTo>
                  <a:lnTo>
                    <a:pt x="4226" y="7767"/>
                  </a:lnTo>
                  <a:lnTo>
                    <a:pt x="4519" y="8476"/>
                  </a:lnTo>
                  <a:lnTo>
                    <a:pt x="4274" y="8402"/>
                  </a:lnTo>
                  <a:lnTo>
                    <a:pt x="4055" y="8305"/>
                  </a:lnTo>
                  <a:lnTo>
                    <a:pt x="3835" y="8183"/>
                  </a:lnTo>
                  <a:lnTo>
                    <a:pt x="3639" y="8061"/>
                  </a:lnTo>
                  <a:lnTo>
                    <a:pt x="3444" y="7914"/>
                  </a:lnTo>
                  <a:lnTo>
                    <a:pt x="3249" y="7767"/>
                  </a:lnTo>
                  <a:lnTo>
                    <a:pt x="2907" y="7426"/>
                  </a:lnTo>
                  <a:lnTo>
                    <a:pt x="2589" y="7035"/>
                  </a:lnTo>
                  <a:lnTo>
                    <a:pt x="2296" y="6620"/>
                  </a:lnTo>
                  <a:lnTo>
                    <a:pt x="2052" y="6204"/>
                  </a:lnTo>
                  <a:lnTo>
                    <a:pt x="1832" y="5740"/>
                  </a:lnTo>
                  <a:lnTo>
                    <a:pt x="1637" y="5252"/>
                  </a:lnTo>
                  <a:lnTo>
                    <a:pt x="1490" y="4788"/>
                  </a:lnTo>
                  <a:lnTo>
                    <a:pt x="1344" y="4299"/>
                  </a:lnTo>
                  <a:lnTo>
                    <a:pt x="1246" y="3835"/>
                  </a:lnTo>
                  <a:lnTo>
                    <a:pt x="1173" y="3371"/>
                  </a:lnTo>
                  <a:lnTo>
                    <a:pt x="1124" y="2932"/>
                  </a:lnTo>
                  <a:lnTo>
                    <a:pt x="1075" y="2516"/>
                  </a:lnTo>
                  <a:lnTo>
                    <a:pt x="1075" y="2150"/>
                  </a:lnTo>
                  <a:close/>
                  <a:moveTo>
                    <a:pt x="3737" y="1"/>
                  </a:moveTo>
                  <a:lnTo>
                    <a:pt x="3639" y="25"/>
                  </a:lnTo>
                  <a:lnTo>
                    <a:pt x="3542" y="50"/>
                  </a:lnTo>
                  <a:lnTo>
                    <a:pt x="3444" y="99"/>
                  </a:lnTo>
                  <a:lnTo>
                    <a:pt x="3371" y="147"/>
                  </a:lnTo>
                  <a:lnTo>
                    <a:pt x="3322" y="221"/>
                  </a:lnTo>
                  <a:lnTo>
                    <a:pt x="3249" y="294"/>
                  </a:lnTo>
                  <a:lnTo>
                    <a:pt x="3224" y="392"/>
                  </a:lnTo>
                  <a:lnTo>
                    <a:pt x="3200" y="489"/>
                  </a:lnTo>
                  <a:lnTo>
                    <a:pt x="3224" y="1076"/>
                  </a:lnTo>
                  <a:lnTo>
                    <a:pt x="1075" y="1076"/>
                  </a:lnTo>
                  <a:lnTo>
                    <a:pt x="855" y="1100"/>
                  </a:lnTo>
                  <a:lnTo>
                    <a:pt x="660" y="1149"/>
                  </a:lnTo>
                  <a:lnTo>
                    <a:pt x="489" y="1246"/>
                  </a:lnTo>
                  <a:lnTo>
                    <a:pt x="318" y="1393"/>
                  </a:lnTo>
                  <a:lnTo>
                    <a:pt x="196" y="1540"/>
                  </a:lnTo>
                  <a:lnTo>
                    <a:pt x="98" y="1735"/>
                  </a:lnTo>
                  <a:lnTo>
                    <a:pt x="25" y="1930"/>
                  </a:lnTo>
                  <a:lnTo>
                    <a:pt x="0" y="2150"/>
                  </a:lnTo>
                  <a:lnTo>
                    <a:pt x="25" y="2614"/>
                  </a:lnTo>
                  <a:lnTo>
                    <a:pt x="49" y="3078"/>
                  </a:lnTo>
                  <a:lnTo>
                    <a:pt x="98" y="3518"/>
                  </a:lnTo>
                  <a:lnTo>
                    <a:pt x="171" y="3957"/>
                  </a:lnTo>
                  <a:lnTo>
                    <a:pt x="269" y="4348"/>
                  </a:lnTo>
                  <a:lnTo>
                    <a:pt x="367" y="4739"/>
                  </a:lnTo>
                  <a:lnTo>
                    <a:pt x="489" y="5130"/>
                  </a:lnTo>
                  <a:lnTo>
                    <a:pt x="635" y="5496"/>
                  </a:lnTo>
                  <a:lnTo>
                    <a:pt x="782" y="5838"/>
                  </a:lnTo>
                  <a:lnTo>
                    <a:pt x="928" y="6156"/>
                  </a:lnTo>
                  <a:lnTo>
                    <a:pt x="1099" y="6473"/>
                  </a:lnTo>
                  <a:lnTo>
                    <a:pt x="1295" y="6766"/>
                  </a:lnTo>
                  <a:lnTo>
                    <a:pt x="1466" y="7059"/>
                  </a:lnTo>
                  <a:lnTo>
                    <a:pt x="1661" y="7328"/>
                  </a:lnTo>
                  <a:lnTo>
                    <a:pt x="2076" y="7816"/>
                  </a:lnTo>
                  <a:lnTo>
                    <a:pt x="2516" y="8256"/>
                  </a:lnTo>
                  <a:lnTo>
                    <a:pt x="2931" y="8622"/>
                  </a:lnTo>
                  <a:lnTo>
                    <a:pt x="3346" y="8940"/>
                  </a:lnTo>
                  <a:lnTo>
                    <a:pt x="3762" y="9184"/>
                  </a:lnTo>
                  <a:lnTo>
                    <a:pt x="4152" y="9379"/>
                  </a:lnTo>
                  <a:lnTo>
                    <a:pt x="4519" y="9526"/>
                  </a:lnTo>
                  <a:lnTo>
                    <a:pt x="4836" y="9624"/>
                  </a:lnTo>
                  <a:lnTo>
                    <a:pt x="5105" y="9672"/>
                  </a:lnTo>
                  <a:lnTo>
                    <a:pt x="5422" y="10136"/>
                  </a:lnTo>
                  <a:lnTo>
                    <a:pt x="5764" y="10576"/>
                  </a:lnTo>
                  <a:lnTo>
                    <a:pt x="5935" y="10747"/>
                  </a:lnTo>
                  <a:lnTo>
                    <a:pt x="6131" y="10918"/>
                  </a:lnTo>
                  <a:lnTo>
                    <a:pt x="6326" y="11089"/>
                  </a:lnTo>
                  <a:lnTo>
                    <a:pt x="6546" y="11236"/>
                  </a:lnTo>
                  <a:lnTo>
                    <a:pt x="6766" y="11358"/>
                  </a:lnTo>
                  <a:lnTo>
                    <a:pt x="6985" y="11480"/>
                  </a:lnTo>
                  <a:lnTo>
                    <a:pt x="7230" y="11577"/>
                  </a:lnTo>
                  <a:lnTo>
                    <a:pt x="7474" y="11651"/>
                  </a:lnTo>
                  <a:lnTo>
                    <a:pt x="7718" y="11724"/>
                  </a:lnTo>
                  <a:lnTo>
                    <a:pt x="7987" y="11773"/>
                  </a:lnTo>
                  <a:lnTo>
                    <a:pt x="8255" y="11797"/>
                  </a:lnTo>
                  <a:lnTo>
                    <a:pt x="8793" y="11797"/>
                  </a:lnTo>
                  <a:lnTo>
                    <a:pt x="9061" y="11773"/>
                  </a:lnTo>
                  <a:lnTo>
                    <a:pt x="9330" y="11724"/>
                  </a:lnTo>
                  <a:lnTo>
                    <a:pt x="9574" y="11651"/>
                  </a:lnTo>
                  <a:lnTo>
                    <a:pt x="9818" y="11577"/>
                  </a:lnTo>
                  <a:lnTo>
                    <a:pt x="10063" y="11480"/>
                  </a:lnTo>
                  <a:lnTo>
                    <a:pt x="10283" y="11358"/>
                  </a:lnTo>
                  <a:lnTo>
                    <a:pt x="10502" y="11236"/>
                  </a:lnTo>
                  <a:lnTo>
                    <a:pt x="10722" y="11089"/>
                  </a:lnTo>
                  <a:lnTo>
                    <a:pt x="10918" y="10918"/>
                  </a:lnTo>
                  <a:lnTo>
                    <a:pt x="11113" y="10747"/>
                  </a:lnTo>
                  <a:lnTo>
                    <a:pt x="11284" y="10576"/>
                  </a:lnTo>
                  <a:lnTo>
                    <a:pt x="11626" y="10136"/>
                  </a:lnTo>
                  <a:lnTo>
                    <a:pt x="11943" y="9672"/>
                  </a:lnTo>
                  <a:lnTo>
                    <a:pt x="12212" y="9624"/>
                  </a:lnTo>
                  <a:lnTo>
                    <a:pt x="12529" y="9550"/>
                  </a:lnTo>
                  <a:lnTo>
                    <a:pt x="12896" y="9404"/>
                  </a:lnTo>
                  <a:lnTo>
                    <a:pt x="13287" y="9208"/>
                  </a:lnTo>
                  <a:lnTo>
                    <a:pt x="13702" y="8964"/>
                  </a:lnTo>
                  <a:lnTo>
                    <a:pt x="14117" y="8647"/>
                  </a:lnTo>
                  <a:lnTo>
                    <a:pt x="14557" y="8280"/>
                  </a:lnTo>
                  <a:lnTo>
                    <a:pt x="14972" y="7865"/>
                  </a:lnTo>
                  <a:lnTo>
                    <a:pt x="15387" y="7377"/>
                  </a:lnTo>
                  <a:lnTo>
                    <a:pt x="15582" y="7108"/>
                  </a:lnTo>
                  <a:lnTo>
                    <a:pt x="15753" y="6815"/>
                  </a:lnTo>
                  <a:lnTo>
                    <a:pt x="15949" y="6522"/>
                  </a:lnTo>
                  <a:lnTo>
                    <a:pt x="16120" y="6204"/>
                  </a:lnTo>
                  <a:lnTo>
                    <a:pt x="16266" y="5887"/>
                  </a:lnTo>
                  <a:lnTo>
                    <a:pt x="16413" y="5521"/>
                  </a:lnTo>
                  <a:lnTo>
                    <a:pt x="16559" y="5179"/>
                  </a:lnTo>
                  <a:lnTo>
                    <a:pt x="16681" y="4788"/>
                  </a:lnTo>
                  <a:lnTo>
                    <a:pt x="16779" y="4397"/>
                  </a:lnTo>
                  <a:lnTo>
                    <a:pt x="16877" y="3982"/>
                  </a:lnTo>
                  <a:lnTo>
                    <a:pt x="16950" y="3542"/>
                  </a:lnTo>
                  <a:lnTo>
                    <a:pt x="16999" y="3103"/>
                  </a:lnTo>
                  <a:lnTo>
                    <a:pt x="17023" y="2614"/>
                  </a:lnTo>
                  <a:lnTo>
                    <a:pt x="17048" y="2150"/>
                  </a:lnTo>
                  <a:lnTo>
                    <a:pt x="17023" y="1930"/>
                  </a:lnTo>
                  <a:lnTo>
                    <a:pt x="16950" y="1735"/>
                  </a:lnTo>
                  <a:lnTo>
                    <a:pt x="16852" y="1540"/>
                  </a:lnTo>
                  <a:lnTo>
                    <a:pt x="16730" y="1393"/>
                  </a:lnTo>
                  <a:lnTo>
                    <a:pt x="16559" y="1246"/>
                  </a:lnTo>
                  <a:lnTo>
                    <a:pt x="16388" y="1149"/>
                  </a:lnTo>
                  <a:lnTo>
                    <a:pt x="16193" y="1100"/>
                  </a:lnTo>
                  <a:lnTo>
                    <a:pt x="15973" y="1076"/>
                  </a:lnTo>
                  <a:lnTo>
                    <a:pt x="13824" y="1076"/>
                  </a:lnTo>
                  <a:lnTo>
                    <a:pt x="13848" y="489"/>
                  </a:lnTo>
                  <a:lnTo>
                    <a:pt x="13824" y="392"/>
                  </a:lnTo>
                  <a:lnTo>
                    <a:pt x="13799" y="294"/>
                  </a:lnTo>
                  <a:lnTo>
                    <a:pt x="13726" y="221"/>
                  </a:lnTo>
                  <a:lnTo>
                    <a:pt x="13677" y="147"/>
                  </a:lnTo>
                  <a:lnTo>
                    <a:pt x="13604" y="99"/>
                  </a:lnTo>
                  <a:lnTo>
                    <a:pt x="13506" y="50"/>
                  </a:lnTo>
                  <a:lnTo>
                    <a:pt x="13409" y="25"/>
                  </a:lnTo>
                  <a:lnTo>
                    <a:pt x="13311" y="1"/>
                  </a:lnTo>
                  <a:close/>
                </a:path>
              </a:pathLst>
            </a:cu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4" name="Google Shape;184;p2"/>
          <p:cNvSpPr txBox="1"/>
          <p:nvPr/>
        </p:nvSpPr>
        <p:spPr>
          <a:xfrm>
            <a:off x="488130" y="1894013"/>
            <a:ext cx="6498600" cy="98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ru-RU"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Создание и вывод на рынок сервисов беспилотных грузовых авиаперевозок, с целью снижения эксплуатационных расходов и увеличения средней коммерческой скорости грузоперевозок. </a:t>
            </a:r>
            <a:endParaRPr sz="13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chemeClr val="dk1"/>
              </a:solidFill>
              <a:highlight>
                <a:srgbClr val="FCE5CD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"/>
          <p:cNvSpPr txBox="1"/>
          <p:nvPr/>
        </p:nvSpPr>
        <p:spPr>
          <a:xfrm>
            <a:off x="7096125" y="1952625"/>
            <a:ext cx="4712100" cy="517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460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ru-RU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 2024: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ru-RU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Рост объема перевозок при помощи БАС на маршрутах в ЧАО, ХМАО, ЯНАО, Камчатки на 270% (по отношению к 2022 г.)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ru-RU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Введено в эксплуатацию не менее 1-го опытно-промышленного производства на базе научного / научно-образовательного комплекса полного цикла с использованием инновационных технологических процессов;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ru-RU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Стоимость перевозки при помощи БАС снизится ниже стоимости перевозки с использованием традиционных видов пилотируемой авиатехники;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ru-RU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Рост скорости доставки почты и грузов на экспериментальной маршрутной сети на 30%.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460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ru-RU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 2035: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ru-RU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Снижение стоимости логистических сервисов в 1,81 раза.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ru-RU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Рост в 11 раз объема перевозок при помощи БАС на маршрутной сети АО «Почта России».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ru-RU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Выход на экспорт российских БАС и логистических решений.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"/>
          <p:cNvSpPr txBox="1">
            <a:spLocks noGrp="1"/>
          </p:cNvSpPr>
          <p:nvPr>
            <p:ph type="title"/>
          </p:nvPr>
        </p:nvSpPr>
        <p:spPr>
          <a:xfrm>
            <a:off x="435006" y="266330"/>
            <a:ext cx="8842159" cy="59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</a:pPr>
            <a:r>
              <a:rPr lang="ru-RU"/>
              <a:t>Барьеры и предложения по их устранению, </a:t>
            </a:r>
            <a:br>
              <a:rPr lang="ru-RU"/>
            </a:br>
            <a:r>
              <a:rPr lang="ru-RU" sz="2000" b="0"/>
              <a:t>в том числе через инструменты экосистемы НТИ</a:t>
            </a:r>
            <a:endParaRPr b="0"/>
          </a:p>
        </p:txBody>
      </p:sp>
      <p:sp>
        <p:nvSpPr>
          <p:cNvPr id="191" name="Google Shape;191;p3"/>
          <p:cNvSpPr txBox="1"/>
          <p:nvPr/>
        </p:nvSpPr>
        <p:spPr>
          <a:xfrm>
            <a:off x="5181600" y="1101823"/>
            <a:ext cx="6581700" cy="362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300" tIns="32625" rIns="65300" bIns="32625" anchor="t" anchorCtr="0">
            <a:noAutofit/>
          </a:bodyPr>
          <a:lstStyle/>
          <a:p>
            <a:pPr marL="256726" marR="0" lvl="0" indent="-25672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СПОСОБЫ УСТРАНЕНИЯ</a:t>
            </a:r>
            <a:endParaRPr sz="2000" b="1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3"/>
          <p:cNvSpPr txBox="1"/>
          <p:nvPr/>
        </p:nvSpPr>
        <p:spPr>
          <a:xfrm>
            <a:off x="872447" y="1101823"/>
            <a:ext cx="3552900" cy="362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300" tIns="32625" rIns="65300" bIns="32625" anchor="t" anchorCtr="0">
            <a:noAutofit/>
          </a:bodyPr>
          <a:lstStyle/>
          <a:p>
            <a:pPr marL="256725" marR="0" lvl="0" indent="-2567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2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БАРЬЕР</a:t>
            </a:r>
            <a:endParaRPr sz="2000" b="1" i="0" u="none" strike="noStrike" cap="none">
              <a:solidFill>
                <a:srgbClr val="6D6D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3"/>
          <p:cNvSpPr/>
          <p:nvPr/>
        </p:nvSpPr>
        <p:spPr>
          <a:xfrm>
            <a:off x="419400" y="1639128"/>
            <a:ext cx="4101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ru-RU"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8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3"/>
          <p:cNvSpPr/>
          <p:nvPr/>
        </p:nvSpPr>
        <p:spPr>
          <a:xfrm>
            <a:off x="4562746" y="1630236"/>
            <a:ext cx="7549922" cy="66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300" tIns="32625" rIns="65300" bIns="32625" anchor="t" anchorCtr="0">
            <a:noAutofit/>
          </a:bodyPr>
          <a:lstStyle/>
          <a:p>
            <a:pPr marL="17145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Char char="•"/>
            </a:pPr>
            <a:r>
              <a:rPr lang="ru-RU" sz="1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Ввести роль технологического брокера, обеспечивающего поиск и интеграцию отечественных разработок;</a:t>
            </a:r>
            <a:endParaRPr sz="1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Char char="•"/>
            </a:pPr>
            <a:r>
              <a:rPr lang="ru-RU" sz="1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Сформировать требования к критическим компонентам со стороны разработчиков БАС;</a:t>
            </a:r>
          </a:p>
          <a:p>
            <a:pPr marL="17145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Char char="•"/>
            </a:pPr>
            <a:r>
              <a:rPr lang="ru-RU" sz="1200" dirty="0">
                <a:solidFill>
                  <a:schemeClr val="accent1"/>
                </a:solidFill>
              </a:rPr>
              <a:t>Наращивать выпуск отечественных комплектующих по итогам реализации маяка;</a:t>
            </a:r>
            <a:endParaRPr sz="1200" dirty="0">
              <a:solidFill>
                <a:schemeClr val="accent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accent1"/>
              </a:solidFill>
              <a:highlight>
                <a:srgbClr val="F4CCCC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3"/>
          <p:cNvSpPr/>
          <p:nvPr/>
        </p:nvSpPr>
        <p:spPr>
          <a:xfrm>
            <a:off x="821456" y="1691656"/>
            <a:ext cx="3732600" cy="66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12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Зависимость</a:t>
            </a:r>
            <a:r>
              <a:rPr lang="ru-RU" sz="13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2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от импорта  </a:t>
            </a:r>
            <a:r>
              <a:rPr lang="ru-RU" sz="1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по ключевым компонентам БАС и ПН</a:t>
            </a:r>
            <a:endParaRPr sz="1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3"/>
          <p:cNvSpPr txBox="1">
            <a:spLocks noGrp="1"/>
          </p:cNvSpPr>
          <p:nvPr>
            <p:ph type="sldNum" idx="12"/>
          </p:nvPr>
        </p:nvSpPr>
        <p:spPr>
          <a:xfrm>
            <a:off x="11441574" y="6577013"/>
            <a:ext cx="321627" cy="280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ru-RU"/>
              <a:t>3</a:t>
            </a:fld>
            <a:endParaRPr/>
          </a:p>
        </p:txBody>
      </p:sp>
      <p:sp>
        <p:nvSpPr>
          <p:cNvPr id="197" name="Google Shape;197;p3"/>
          <p:cNvSpPr/>
          <p:nvPr/>
        </p:nvSpPr>
        <p:spPr>
          <a:xfrm>
            <a:off x="4732939" y="1093965"/>
            <a:ext cx="370051" cy="37007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3"/>
          <p:cNvSpPr/>
          <p:nvPr/>
        </p:nvSpPr>
        <p:spPr>
          <a:xfrm>
            <a:off x="437741" y="1096232"/>
            <a:ext cx="373418" cy="373396"/>
          </a:xfrm>
          <a:custGeom>
            <a:avLst/>
            <a:gdLst/>
            <a:ahLst/>
            <a:cxnLst/>
            <a:rect l="l" t="t" r="r" b="b"/>
            <a:pathLst>
              <a:path w="16414" h="16413" extrusionOk="0">
                <a:moveTo>
                  <a:pt x="10088" y="5080"/>
                </a:moveTo>
                <a:lnTo>
                  <a:pt x="10234" y="5105"/>
                </a:lnTo>
                <a:lnTo>
                  <a:pt x="10307" y="5129"/>
                </a:lnTo>
                <a:lnTo>
                  <a:pt x="10356" y="5178"/>
                </a:lnTo>
                <a:lnTo>
                  <a:pt x="11235" y="6057"/>
                </a:lnTo>
                <a:lnTo>
                  <a:pt x="11284" y="6106"/>
                </a:lnTo>
                <a:lnTo>
                  <a:pt x="11309" y="6179"/>
                </a:lnTo>
                <a:lnTo>
                  <a:pt x="11333" y="6326"/>
                </a:lnTo>
                <a:lnTo>
                  <a:pt x="11309" y="6473"/>
                </a:lnTo>
                <a:lnTo>
                  <a:pt x="11284" y="6546"/>
                </a:lnTo>
                <a:lnTo>
                  <a:pt x="11235" y="6595"/>
                </a:lnTo>
                <a:lnTo>
                  <a:pt x="9892" y="7938"/>
                </a:lnTo>
                <a:lnTo>
                  <a:pt x="9843" y="7987"/>
                </a:lnTo>
                <a:lnTo>
                  <a:pt x="9819" y="8060"/>
                </a:lnTo>
                <a:lnTo>
                  <a:pt x="9795" y="8207"/>
                </a:lnTo>
                <a:lnTo>
                  <a:pt x="9819" y="8353"/>
                </a:lnTo>
                <a:lnTo>
                  <a:pt x="9843" y="8426"/>
                </a:lnTo>
                <a:lnTo>
                  <a:pt x="9892" y="8475"/>
                </a:lnTo>
                <a:lnTo>
                  <a:pt x="11235" y="9818"/>
                </a:lnTo>
                <a:lnTo>
                  <a:pt x="11284" y="9867"/>
                </a:lnTo>
                <a:lnTo>
                  <a:pt x="11309" y="9941"/>
                </a:lnTo>
                <a:lnTo>
                  <a:pt x="11333" y="10087"/>
                </a:lnTo>
                <a:lnTo>
                  <a:pt x="11309" y="10234"/>
                </a:lnTo>
                <a:lnTo>
                  <a:pt x="11284" y="10307"/>
                </a:lnTo>
                <a:lnTo>
                  <a:pt x="11235" y="10356"/>
                </a:lnTo>
                <a:lnTo>
                  <a:pt x="10356" y="11235"/>
                </a:lnTo>
                <a:lnTo>
                  <a:pt x="10307" y="11284"/>
                </a:lnTo>
                <a:lnTo>
                  <a:pt x="10234" y="11308"/>
                </a:lnTo>
                <a:lnTo>
                  <a:pt x="10088" y="11333"/>
                </a:lnTo>
                <a:lnTo>
                  <a:pt x="9941" y="11308"/>
                </a:lnTo>
                <a:lnTo>
                  <a:pt x="9868" y="11284"/>
                </a:lnTo>
                <a:lnTo>
                  <a:pt x="9819" y="11235"/>
                </a:lnTo>
                <a:lnTo>
                  <a:pt x="8476" y="9892"/>
                </a:lnTo>
                <a:lnTo>
                  <a:pt x="8427" y="9843"/>
                </a:lnTo>
                <a:lnTo>
                  <a:pt x="8354" y="9818"/>
                </a:lnTo>
                <a:lnTo>
                  <a:pt x="8207" y="9794"/>
                </a:lnTo>
                <a:lnTo>
                  <a:pt x="8061" y="9818"/>
                </a:lnTo>
                <a:lnTo>
                  <a:pt x="7987" y="9843"/>
                </a:lnTo>
                <a:lnTo>
                  <a:pt x="7938" y="9892"/>
                </a:lnTo>
                <a:lnTo>
                  <a:pt x="6595" y="11235"/>
                </a:lnTo>
                <a:lnTo>
                  <a:pt x="6546" y="11284"/>
                </a:lnTo>
                <a:lnTo>
                  <a:pt x="6473" y="11308"/>
                </a:lnTo>
                <a:lnTo>
                  <a:pt x="6326" y="11333"/>
                </a:lnTo>
                <a:lnTo>
                  <a:pt x="6180" y="11308"/>
                </a:lnTo>
                <a:lnTo>
                  <a:pt x="6107" y="11284"/>
                </a:lnTo>
                <a:lnTo>
                  <a:pt x="6058" y="11235"/>
                </a:lnTo>
                <a:lnTo>
                  <a:pt x="5179" y="10356"/>
                </a:lnTo>
                <a:lnTo>
                  <a:pt x="5130" y="10307"/>
                </a:lnTo>
                <a:lnTo>
                  <a:pt x="5105" y="10234"/>
                </a:lnTo>
                <a:lnTo>
                  <a:pt x="5081" y="10087"/>
                </a:lnTo>
                <a:lnTo>
                  <a:pt x="5105" y="9941"/>
                </a:lnTo>
                <a:lnTo>
                  <a:pt x="5130" y="9867"/>
                </a:lnTo>
                <a:lnTo>
                  <a:pt x="5179" y="9818"/>
                </a:lnTo>
                <a:lnTo>
                  <a:pt x="6522" y="8475"/>
                </a:lnTo>
                <a:lnTo>
                  <a:pt x="6571" y="8426"/>
                </a:lnTo>
                <a:lnTo>
                  <a:pt x="6595" y="8353"/>
                </a:lnTo>
                <a:lnTo>
                  <a:pt x="6620" y="8207"/>
                </a:lnTo>
                <a:lnTo>
                  <a:pt x="6595" y="8060"/>
                </a:lnTo>
                <a:lnTo>
                  <a:pt x="6571" y="7987"/>
                </a:lnTo>
                <a:lnTo>
                  <a:pt x="6522" y="7938"/>
                </a:lnTo>
                <a:lnTo>
                  <a:pt x="5179" y="6595"/>
                </a:lnTo>
                <a:lnTo>
                  <a:pt x="5130" y="6546"/>
                </a:lnTo>
                <a:lnTo>
                  <a:pt x="5105" y="6473"/>
                </a:lnTo>
                <a:lnTo>
                  <a:pt x="5081" y="6326"/>
                </a:lnTo>
                <a:lnTo>
                  <a:pt x="5105" y="6179"/>
                </a:lnTo>
                <a:lnTo>
                  <a:pt x="5130" y="6106"/>
                </a:lnTo>
                <a:lnTo>
                  <a:pt x="5179" y="6057"/>
                </a:lnTo>
                <a:lnTo>
                  <a:pt x="6058" y="5178"/>
                </a:lnTo>
                <a:lnTo>
                  <a:pt x="6107" y="5129"/>
                </a:lnTo>
                <a:lnTo>
                  <a:pt x="6180" y="5105"/>
                </a:lnTo>
                <a:lnTo>
                  <a:pt x="6326" y="5080"/>
                </a:lnTo>
                <a:lnTo>
                  <a:pt x="6473" y="5105"/>
                </a:lnTo>
                <a:lnTo>
                  <a:pt x="6546" y="5129"/>
                </a:lnTo>
                <a:lnTo>
                  <a:pt x="6595" y="5178"/>
                </a:lnTo>
                <a:lnTo>
                  <a:pt x="7938" y="6521"/>
                </a:lnTo>
                <a:lnTo>
                  <a:pt x="7987" y="6570"/>
                </a:lnTo>
                <a:lnTo>
                  <a:pt x="8061" y="6595"/>
                </a:lnTo>
                <a:lnTo>
                  <a:pt x="8207" y="6619"/>
                </a:lnTo>
                <a:lnTo>
                  <a:pt x="8354" y="6595"/>
                </a:lnTo>
                <a:lnTo>
                  <a:pt x="8427" y="6570"/>
                </a:lnTo>
                <a:lnTo>
                  <a:pt x="8476" y="6521"/>
                </a:lnTo>
                <a:lnTo>
                  <a:pt x="9819" y="5178"/>
                </a:lnTo>
                <a:lnTo>
                  <a:pt x="9868" y="5129"/>
                </a:lnTo>
                <a:lnTo>
                  <a:pt x="9941" y="5105"/>
                </a:lnTo>
                <a:lnTo>
                  <a:pt x="10088" y="5080"/>
                </a:lnTo>
                <a:close/>
                <a:moveTo>
                  <a:pt x="5130" y="0"/>
                </a:moveTo>
                <a:lnTo>
                  <a:pt x="4934" y="25"/>
                </a:lnTo>
                <a:lnTo>
                  <a:pt x="4739" y="74"/>
                </a:lnTo>
                <a:lnTo>
                  <a:pt x="4568" y="171"/>
                </a:lnTo>
                <a:lnTo>
                  <a:pt x="4397" y="293"/>
                </a:lnTo>
                <a:lnTo>
                  <a:pt x="294" y="4397"/>
                </a:lnTo>
                <a:lnTo>
                  <a:pt x="172" y="4568"/>
                </a:lnTo>
                <a:lnTo>
                  <a:pt x="74" y="4738"/>
                </a:lnTo>
                <a:lnTo>
                  <a:pt x="25" y="4934"/>
                </a:lnTo>
                <a:lnTo>
                  <a:pt x="1" y="5129"/>
                </a:lnTo>
                <a:lnTo>
                  <a:pt x="1" y="11284"/>
                </a:lnTo>
                <a:lnTo>
                  <a:pt x="25" y="11479"/>
                </a:lnTo>
                <a:lnTo>
                  <a:pt x="74" y="11675"/>
                </a:lnTo>
                <a:lnTo>
                  <a:pt x="172" y="11846"/>
                </a:lnTo>
                <a:lnTo>
                  <a:pt x="294" y="12017"/>
                </a:lnTo>
                <a:lnTo>
                  <a:pt x="4397" y="16120"/>
                </a:lnTo>
                <a:lnTo>
                  <a:pt x="4568" y="16242"/>
                </a:lnTo>
                <a:lnTo>
                  <a:pt x="4739" y="16339"/>
                </a:lnTo>
                <a:lnTo>
                  <a:pt x="4934" y="16388"/>
                </a:lnTo>
                <a:lnTo>
                  <a:pt x="5130" y="16413"/>
                </a:lnTo>
                <a:lnTo>
                  <a:pt x="11284" y="16413"/>
                </a:lnTo>
                <a:lnTo>
                  <a:pt x="11480" y="16388"/>
                </a:lnTo>
                <a:lnTo>
                  <a:pt x="11675" y="16339"/>
                </a:lnTo>
                <a:lnTo>
                  <a:pt x="11846" y="16242"/>
                </a:lnTo>
                <a:lnTo>
                  <a:pt x="12017" y="16120"/>
                </a:lnTo>
                <a:lnTo>
                  <a:pt x="16120" y="12017"/>
                </a:lnTo>
                <a:lnTo>
                  <a:pt x="16242" y="11846"/>
                </a:lnTo>
                <a:lnTo>
                  <a:pt x="16340" y="11675"/>
                </a:lnTo>
                <a:lnTo>
                  <a:pt x="16389" y="11479"/>
                </a:lnTo>
                <a:lnTo>
                  <a:pt x="16413" y="11284"/>
                </a:lnTo>
                <a:lnTo>
                  <a:pt x="16413" y="5129"/>
                </a:lnTo>
                <a:lnTo>
                  <a:pt x="16389" y="4934"/>
                </a:lnTo>
                <a:lnTo>
                  <a:pt x="16340" y="4738"/>
                </a:lnTo>
                <a:lnTo>
                  <a:pt x="16242" y="4568"/>
                </a:lnTo>
                <a:lnTo>
                  <a:pt x="16120" y="4397"/>
                </a:lnTo>
                <a:lnTo>
                  <a:pt x="12017" y="293"/>
                </a:lnTo>
                <a:lnTo>
                  <a:pt x="11846" y="171"/>
                </a:lnTo>
                <a:lnTo>
                  <a:pt x="11675" y="74"/>
                </a:lnTo>
                <a:lnTo>
                  <a:pt x="11480" y="25"/>
                </a:lnTo>
                <a:lnTo>
                  <a:pt x="11284" y="0"/>
                </a:lnTo>
                <a:close/>
              </a:path>
            </a:pathLst>
          </a:cu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3"/>
          <p:cNvSpPr/>
          <p:nvPr/>
        </p:nvSpPr>
        <p:spPr>
          <a:xfrm>
            <a:off x="4585875" y="5694175"/>
            <a:ext cx="7038900" cy="85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17145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Char char="•"/>
            </a:pPr>
            <a:r>
              <a:rPr lang="ru-RU" sz="1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Создать </a:t>
            </a:r>
            <a:r>
              <a:rPr lang="ru-RU" sz="1200" dirty="0">
                <a:solidFill>
                  <a:schemeClr val="accent1"/>
                </a:solidFill>
              </a:rPr>
              <a:t>единую точку ответственности, </a:t>
            </a:r>
            <a:r>
              <a:rPr lang="ru-RU" sz="1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координирующ</a:t>
            </a:r>
            <a:r>
              <a:rPr lang="ru-RU" sz="1200" dirty="0">
                <a:solidFill>
                  <a:schemeClr val="accent1"/>
                </a:solidFill>
              </a:rPr>
              <a:t>ую политику и законодательство в области </a:t>
            </a:r>
            <a:r>
              <a:rPr lang="ru-RU" sz="1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БАС и с ответственностью и необходимыми полномочиями;</a:t>
            </a:r>
            <a:endParaRPr sz="1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Char char="•"/>
            </a:pPr>
            <a:r>
              <a:rPr lang="ru-RU" sz="1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Разработать с участием ФОИВ и отраслевого бизнеса и утвердить ко второму полугодию 2022 года государственную стратегию развития гражданской беспилотной авиации;</a:t>
            </a:r>
            <a:endParaRPr sz="1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3"/>
          <p:cNvSpPr/>
          <p:nvPr/>
        </p:nvSpPr>
        <p:spPr>
          <a:xfrm>
            <a:off x="860196" y="5670086"/>
            <a:ext cx="3690408" cy="8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ru-RU" sz="1200" b="1" dirty="0">
                <a:solidFill>
                  <a:srgbClr val="393F42"/>
                </a:solidFill>
              </a:rPr>
              <a:t>Противоречивая и нескоординированная </a:t>
            </a:r>
            <a:r>
              <a:rPr lang="ru-RU" sz="1200" b="1" i="0" u="none" strike="noStrike" cap="none" dirty="0">
                <a:solidFill>
                  <a:srgbClr val="393F42"/>
                </a:solidFill>
                <a:latin typeface="Arial"/>
                <a:ea typeface="Arial"/>
                <a:cs typeface="Arial"/>
                <a:sym typeface="Arial"/>
              </a:rPr>
              <a:t>политик</a:t>
            </a:r>
            <a:r>
              <a:rPr lang="ru-RU" sz="1200" b="1" dirty="0">
                <a:solidFill>
                  <a:srgbClr val="393F42"/>
                </a:solidFill>
              </a:rPr>
              <a:t>а</a:t>
            </a:r>
            <a:r>
              <a:rPr lang="ru-RU" sz="1200" b="1" i="0" u="none" strike="noStrike" cap="none" dirty="0">
                <a:solidFill>
                  <a:srgbClr val="393F4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200" b="0" i="0" u="none" strike="noStrike" cap="none" dirty="0">
                <a:solidFill>
                  <a:srgbClr val="393F42"/>
                </a:solidFill>
                <a:latin typeface="Arial"/>
                <a:ea typeface="Arial"/>
                <a:cs typeface="Arial"/>
                <a:sym typeface="Arial"/>
              </a:rPr>
              <a:t>в технологиях и регулировании БАС (16+ </a:t>
            </a:r>
            <a:r>
              <a:rPr lang="ru-RU" sz="1200" b="0" i="0" u="none" strike="noStrike" cap="none" dirty="0" err="1">
                <a:solidFill>
                  <a:srgbClr val="393F42"/>
                </a:solidFill>
                <a:latin typeface="Arial"/>
                <a:ea typeface="Arial"/>
                <a:cs typeface="Arial"/>
                <a:sym typeface="Arial"/>
              </a:rPr>
              <a:t>акторов</a:t>
            </a:r>
            <a:r>
              <a:rPr lang="ru-RU" sz="1200" b="0" i="0" u="none" strike="noStrike" cap="none" dirty="0">
                <a:solidFill>
                  <a:srgbClr val="393F42"/>
                </a:solidFill>
                <a:latin typeface="Arial"/>
                <a:ea typeface="Arial"/>
                <a:cs typeface="Arial"/>
                <a:sym typeface="Arial"/>
              </a:rPr>
              <a:t>) затягивает все процессы согласования</a:t>
            </a:r>
            <a:endParaRPr sz="1200" b="0" i="0" u="none" strike="noStrike" cap="none" dirty="0">
              <a:solidFill>
                <a:srgbClr val="393F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3"/>
          <p:cNvSpPr/>
          <p:nvPr/>
        </p:nvSpPr>
        <p:spPr>
          <a:xfrm>
            <a:off x="413078" y="2534901"/>
            <a:ext cx="4101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ru-RU"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8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3"/>
          <p:cNvSpPr/>
          <p:nvPr/>
        </p:nvSpPr>
        <p:spPr>
          <a:xfrm>
            <a:off x="414801" y="3407819"/>
            <a:ext cx="406655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ru-RU"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8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3"/>
          <p:cNvSpPr/>
          <p:nvPr/>
        </p:nvSpPr>
        <p:spPr>
          <a:xfrm>
            <a:off x="419400" y="5697456"/>
            <a:ext cx="4101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ru-RU"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8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3"/>
          <p:cNvSpPr/>
          <p:nvPr/>
        </p:nvSpPr>
        <p:spPr>
          <a:xfrm>
            <a:off x="406654" y="4490525"/>
            <a:ext cx="4101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ru-RU"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8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"/>
          <p:cNvSpPr txBox="1"/>
          <p:nvPr/>
        </p:nvSpPr>
        <p:spPr>
          <a:xfrm>
            <a:off x="802764" y="4342238"/>
            <a:ext cx="3851854" cy="1107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Отсутствие согласованной концепции </a:t>
            </a:r>
            <a:r>
              <a:rPr lang="ru-RU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совместных полетов БВС и ПВС. Нет конкретизации принципов ИВП с учетом специфики БАС. Затянутый срок реализации в проекте документа.  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"/>
          <p:cNvSpPr txBox="1"/>
          <p:nvPr/>
        </p:nvSpPr>
        <p:spPr>
          <a:xfrm>
            <a:off x="803747" y="3356309"/>
            <a:ext cx="36903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Политика дерегулирования </a:t>
            </a:r>
            <a:r>
              <a:rPr lang="ru-RU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внутри ЭПР не ведущая к системным выводам и ожидаемым изменениям НПА от проекта-маяка</a:t>
            </a:r>
            <a:endParaRPr dirty="0"/>
          </a:p>
        </p:txBody>
      </p:sp>
      <p:sp>
        <p:nvSpPr>
          <p:cNvPr id="207" name="Google Shape;207;p3"/>
          <p:cNvSpPr txBox="1"/>
          <p:nvPr/>
        </p:nvSpPr>
        <p:spPr>
          <a:xfrm>
            <a:off x="821456" y="2489183"/>
            <a:ext cx="3690407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Фрагментарность задач проекта, </a:t>
            </a:r>
            <a:r>
              <a:rPr lang="ru-RU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ограничивающая «вытягивающий» эффект и возможности малого и среднего бизнеса</a:t>
            </a:r>
            <a:endParaRPr dirty="0"/>
          </a:p>
        </p:txBody>
      </p:sp>
      <p:sp>
        <p:nvSpPr>
          <p:cNvPr id="208" name="Google Shape;208;p3"/>
          <p:cNvSpPr/>
          <p:nvPr/>
        </p:nvSpPr>
        <p:spPr>
          <a:xfrm>
            <a:off x="4585875" y="4551595"/>
            <a:ext cx="7038900" cy="85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17145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Char char="•"/>
            </a:pPr>
            <a:r>
              <a:rPr lang="ru-RU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Конкретизировать технологические принципы совместного ИВП БВС и ПВС. Резко сократить срок реализации Концепции в указанной части. Задать ОКР на разработку и внедрение необходимых технических решений;</a:t>
            </a:r>
            <a:endParaRPr dirty="0"/>
          </a:p>
          <a:p>
            <a:pPr marL="17145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Char char="•"/>
            </a:pPr>
            <a:r>
              <a:rPr lang="ru-RU" sz="1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Провести стимулирующий разработку ключевых технологий Технологический конкурс </a:t>
            </a:r>
            <a:r>
              <a:rPr lang="ru-RU" sz="1200" b="0" i="0" u="none" strike="noStrike" cap="none" dirty="0" err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UpGreat</a:t>
            </a:r>
            <a:r>
              <a:rPr lang="ru-RU" sz="1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«</a:t>
            </a:r>
            <a:r>
              <a:rPr lang="ru-RU" sz="1200" b="0" i="0" u="none" strike="noStrike" cap="none" dirty="0" err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Аэрологистика</a:t>
            </a:r>
            <a:r>
              <a:rPr lang="ru-RU" sz="1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»;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marR="0" lvl="0" indent="-44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None/>
            </a:pPr>
            <a:endParaRPr sz="1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3"/>
          <p:cNvSpPr/>
          <p:nvPr/>
        </p:nvSpPr>
        <p:spPr>
          <a:xfrm>
            <a:off x="4584427" y="2546407"/>
            <a:ext cx="7038900" cy="85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17145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Char char="•"/>
            </a:pPr>
            <a:r>
              <a:rPr lang="ru-RU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Расширить логистические сценарии проекта с учетом перспективных потребностей в оперативной доставке малых грузов;</a:t>
            </a:r>
            <a:endParaRPr dirty="0"/>
          </a:p>
          <a:p>
            <a:pPr marL="171450" marR="0" lvl="0" indent="-44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None/>
            </a:pPr>
            <a:endParaRPr sz="1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3"/>
          <p:cNvSpPr/>
          <p:nvPr/>
        </p:nvSpPr>
        <p:spPr>
          <a:xfrm>
            <a:off x="4585875" y="3389992"/>
            <a:ext cx="7038900" cy="85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300" tIns="32625" rIns="65300" bIns="32625" anchor="ctr" anchorCtr="0">
            <a:noAutofit/>
          </a:bodyPr>
          <a:lstStyle/>
          <a:p>
            <a:pPr marL="17145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Char char="•"/>
            </a:pPr>
            <a:r>
              <a:rPr lang="ru-RU" sz="1200" dirty="0"/>
              <a:t>Расширить цель </a:t>
            </a:r>
            <a:r>
              <a:rPr lang="ru-RU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проекта-маяка: </a:t>
            </a:r>
            <a:r>
              <a:rPr lang="ru-RU" sz="1200" dirty="0"/>
              <a:t>а</a:t>
            </a:r>
            <a:r>
              <a:rPr lang="ru-RU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пробация ключевых технологий и нового регулирования для их системного масштабирования на авиационную деятельность с применением гражданских БАС; </a:t>
            </a:r>
            <a:endParaRPr dirty="0"/>
          </a:p>
          <a:p>
            <a:pPr marL="171450" marR="0" lvl="0" indent="-44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None/>
            </a:pPr>
            <a:endParaRPr sz="1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НТИ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93F42"/>
      </a:accent1>
      <a:accent2>
        <a:srgbClr val="FF6600"/>
      </a:accent2>
      <a:accent3>
        <a:srgbClr val="F98C1F"/>
      </a:accent3>
      <a:accent4>
        <a:srgbClr val="ED1C24"/>
      </a:accent4>
      <a:accent5>
        <a:srgbClr val="365172"/>
      </a:accent5>
      <a:accent6>
        <a:srgbClr val="30C0C9"/>
      </a:accent6>
      <a:hlink>
        <a:srgbClr val="4161A6"/>
      </a:hlink>
      <a:folHlink>
        <a:srgbClr val="AEBED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591</Words>
  <Application>Microsoft Office PowerPoint</Application>
  <PresentationFormat>Широкоэкранный</PresentationFormat>
  <Paragraphs>63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Arial</vt:lpstr>
      <vt:lpstr>Тема Office</vt:lpstr>
      <vt:lpstr>Презентация результатов стресс-теста проекта маяка </vt:lpstr>
      <vt:lpstr>Концепция проекта-маяка, возможности и риски</vt:lpstr>
      <vt:lpstr>Барьеры и предложения по их устранению,  в том числе через инструменты экосистемы НТИ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результатов стресс-теста проекта маяка</dc:title>
  <dc:creator>Потапов Кирилл Евгеньевич</dc:creator>
  <cp:lastModifiedBy>Dell</cp:lastModifiedBy>
  <cp:revision>4</cp:revision>
  <dcterms:modified xsi:type="dcterms:W3CDTF">2021-08-03T08:28:44Z</dcterms:modified>
</cp:coreProperties>
</file>